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Lst>
  <p:notesMasterIdLst>
    <p:notesMasterId r:id="rId52"/>
  </p:notesMasterIdLst>
  <p:sldIdLst>
    <p:sldId id="1541" r:id="rId3"/>
    <p:sldId id="1703" r:id="rId4"/>
    <p:sldId id="1726" r:id="rId5"/>
    <p:sldId id="1707" r:id="rId6"/>
    <p:sldId id="1708" r:id="rId7"/>
    <p:sldId id="1713" r:id="rId8"/>
    <p:sldId id="1714" r:id="rId9"/>
    <p:sldId id="1354" r:id="rId10"/>
    <p:sldId id="1712" r:id="rId11"/>
    <p:sldId id="1515" r:id="rId12"/>
    <p:sldId id="1617" r:id="rId13"/>
    <p:sldId id="1356" r:id="rId14"/>
    <p:sldId id="1357" r:id="rId15"/>
    <p:sldId id="1231" r:id="rId16"/>
    <p:sldId id="1369" r:id="rId17"/>
    <p:sldId id="1370" r:id="rId18"/>
    <p:sldId id="1373" r:id="rId19"/>
    <p:sldId id="1375" r:id="rId20"/>
    <p:sldId id="1644" r:id="rId21"/>
    <p:sldId id="1511" r:id="rId22"/>
    <p:sldId id="1731" r:id="rId23"/>
    <p:sldId id="1732" r:id="rId24"/>
    <p:sldId id="1733" r:id="rId25"/>
    <p:sldId id="1723" r:id="rId26"/>
    <p:sldId id="1715" r:id="rId27"/>
    <p:sldId id="1639" r:id="rId28"/>
    <p:sldId id="1634" r:id="rId29"/>
    <p:sldId id="1633" r:id="rId30"/>
    <p:sldId id="1510" r:id="rId31"/>
    <p:sldId id="1512" r:id="rId32"/>
    <p:sldId id="1716" r:id="rId33"/>
    <p:sldId id="1729" r:id="rId34"/>
    <p:sldId id="1717" r:id="rId35"/>
    <p:sldId id="1728" r:id="rId36"/>
    <p:sldId id="1378" r:id="rId37"/>
    <p:sldId id="1379" r:id="rId38"/>
    <p:sldId id="1348" r:id="rId39"/>
    <p:sldId id="1648" r:id="rId40"/>
    <p:sldId id="1649" r:id="rId41"/>
    <p:sldId id="1650" r:id="rId42"/>
    <p:sldId id="1651" r:id="rId43"/>
    <p:sldId id="1721" r:id="rId44"/>
    <p:sldId id="1349" r:id="rId45"/>
    <p:sldId id="1277" r:id="rId46"/>
    <p:sldId id="1737" r:id="rId47"/>
    <p:sldId id="1693" r:id="rId48"/>
    <p:sldId id="1738" r:id="rId49"/>
    <p:sldId id="1527" r:id="rId50"/>
    <p:sldId id="1540"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6" autoAdjust="0"/>
    <p:restoredTop sz="95046"/>
  </p:normalViewPr>
  <p:slideViewPr>
    <p:cSldViewPr snapToGrid="0" snapToObjects="1">
      <p:cViewPr varScale="1">
        <p:scale>
          <a:sx n="153" d="100"/>
          <a:sy n="153" d="100"/>
        </p:scale>
        <p:origin x="168" y="768"/>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4</a:t>
            </a:fld>
            <a:endParaRPr lang="en-US"/>
          </a:p>
        </p:txBody>
      </p:sp>
    </p:spTree>
    <p:extLst>
      <p:ext uri="{BB962C8B-B14F-4D97-AF65-F5344CB8AC3E}">
        <p14:creationId xmlns:p14="http://schemas.microsoft.com/office/powerpoint/2010/main" val="282057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25</a:t>
            </a:fld>
            <a:endParaRPr lang="en-US"/>
          </a:p>
        </p:txBody>
      </p:sp>
    </p:spTree>
    <p:extLst>
      <p:ext uri="{BB962C8B-B14F-4D97-AF65-F5344CB8AC3E}">
        <p14:creationId xmlns:p14="http://schemas.microsoft.com/office/powerpoint/2010/main" val="288733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27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5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567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27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0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6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5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99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5</a:t>
            </a:fld>
            <a:endParaRPr lang="en-US"/>
          </a:p>
        </p:txBody>
      </p:sp>
    </p:spTree>
    <p:extLst>
      <p:ext uri="{BB962C8B-B14F-4D97-AF65-F5344CB8AC3E}">
        <p14:creationId xmlns:p14="http://schemas.microsoft.com/office/powerpoint/2010/main" val="2618483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3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40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00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361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3281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25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12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445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2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26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80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376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775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851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a:prstGeom prst="rect">
            <a:avLst/>
          </a:prstGeo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2843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389436" y="171450"/>
            <a:ext cx="8363938" cy="553998"/>
          </a:xfrm>
          <a:prstGeom prst="rect">
            <a:avLst/>
          </a:prstGeom>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41637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830997"/>
          </a:xfrm>
          <a:prstGeom prst="rect">
            <a:avLst/>
          </a:prstGeom>
        </p:spPr>
        <p:txBody>
          <a:bodyPr/>
          <a:lstStyle>
            <a:lvl1pPr marL="0" indent="0">
              <a:buNone/>
              <a:defRPr lang="en-US" sz="6000" i="0" kern="1200" spc="-75" baseline="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32560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prstGeom prst="rect">
            <a:avLst/>
          </a:prstGeo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96724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a:prstGeom prst="rect">
            <a:avLst/>
          </a:prstGeo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205DF32A-A2CB-C84A-A607-85B5600A7F71}"/>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18665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solidFill>
                  <a:srgbClr val="C00000"/>
                </a:solidFill>
              </a:defRPr>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marL="342900" indent="-342900">
              <a:lnSpc>
                <a:spcPct val="100000"/>
              </a:lnSpc>
              <a:buFont typeface="Courier New" panose="02070309020205020404" pitchFamily="49" charset="0"/>
              <a:buChar char="o"/>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647359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5727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3050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tif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pic>
        <p:nvPicPr>
          <p:cNvPr id="7" name="Picture 6">
            <a:extLst>
              <a:ext uri="{FF2B5EF4-FFF2-40B4-BE49-F238E27FC236}">
                <a16:creationId xmlns:a16="http://schemas.microsoft.com/office/drawing/2014/main" id="{1D07C6F3-1369-954D-9ACF-3564B25C3127}"/>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095784" y="36977"/>
            <a:ext cx="994415" cy="411262"/>
          </a:xfrm>
          <a:prstGeom prst="rect">
            <a:avLst/>
          </a:prstGeom>
        </p:spPr>
      </p:pic>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72" r:id="rId5"/>
    <p:sldLayoutId id="2147483687" r:id="rId6"/>
    <p:sldLayoutId id="2147483695" r:id="rId7"/>
    <p:sldLayoutId id="2147483696" r:id="rId8"/>
    <p:sldLayoutId id="2147483697" r:id="rId9"/>
    <p:sldLayoutId id="2147483698" r:id="rId10"/>
    <p:sldLayoutId id="2147483699" r:id="rId11"/>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Courier New" panose="02070309020205020404" pitchFamily="49" charset="0"/>
        <a:buChar char="o"/>
        <a:defRPr sz="3200" b="1" i="0"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457200" rtl="0" eaLnBrk="1" latinLnBrk="0" hangingPunct="1">
        <a:spcBef>
          <a:spcPct val="20000"/>
        </a:spcBef>
        <a:buFont typeface="Arial"/>
        <a:buChar char="–"/>
        <a:tabLst/>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30188" algn="l" defTabSz="457200" rtl="0" eaLnBrk="1" latinLnBrk="0" hangingPunct="1">
        <a:spcBef>
          <a:spcPct val="20000"/>
        </a:spcBef>
        <a:buFont typeface="Arial"/>
        <a:buChar char="•"/>
        <a:tabLst/>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457200" rtl="0" eaLnBrk="1" latinLnBrk="0" hangingPunct="1">
        <a:spcBef>
          <a:spcPct val="20000"/>
        </a:spcBef>
        <a:buFont typeface="Arial"/>
        <a:buChar char="–"/>
        <a:tabLst/>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662113" indent="-231775" algn="l" defTabSz="457200" rtl="0" eaLnBrk="1" latinLnBrk="0" hangingPunct="1">
        <a:spcBef>
          <a:spcPct val="20000"/>
        </a:spcBef>
        <a:buFont typeface="Arial"/>
        <a:buChar char="»"/>
        <a:tabLst/>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093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5"/>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pic>
        <p:nvPicPr>
          <p:cNvPr id="6" name="Picture 5">
            <a:extLst>
              <a:ext uri="{FF2B5EF4-FFF2-40B4-BE49-F238E27FC236}">
                <a16:creationId xmlns:a16="http://schemas.microsoft.com/office/drawing/2014/main" id="{C1317EE4-237B-CC44-9F39-C151A907918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095784" y="36977"/>
            <a:ext cx="994415" cy="411262"/>
          </a:xfrm>
          <a:prstGeom prst="rect">
            <a:avLst/>
          </a:prstGeom>
        </p:spPr>
      </p:pic>
    </p:spTree>
    <p:extLst>
      <p:ext uri="{BB962C8B-B14F-4D97-AF65-F5344CB8AC3E}">
        <p14:creationId xmlns:p14="http://schemas.microsoft.com/office/powerpoint/2010/main" val="24698336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4.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idir.uta.edu/claimportal/" TargetMode="External"/><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hyperlink" Target="https://idir.uta.edu/index.php/File:HP_Labs.png" TargetMode="External"/><Relationship Id="rId4" Type="http://schemas.openxmlformats.org/officeDocument/2006/relationships/image" Target="../media/image9.pn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idir.uta.edu/crewscout" TargetMode="External"/><Relationship Id="rId13" Type="http://schemas.openxmlformats.org/officeDocument/2006/relationships/hyperlink" Target="http://idir.uta.edu/gqbe" TargetMode="External"/><Relationship Id="rId3" Type="http://schemas.openxmlformats.org/officeDocument/2006/relationships/image" Target="../media/image24.png"/><Relationship Id="rId7" Type="http://schemas.openxmlformats.org/officeDocument/2006/relationships/hyperlink" Target="http://idir.uta.edu/claimportal" TargetMode="External"/><Relationship Id="rId12" Type="http://schemas.openxmlformats.org/officeDocument/2006/relationships/hyperlink" Target="http://idir.uta.edu/frameannotator"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idir.uta.edu/claimbuster" TargetMode="External"/><Relationship Id="rId11" Type="http://schemas.openxmlformats.org/officeDocument/2006/relationships/hyperlink" Target="http://idir.uta.edu/factwatcher" TargetMode="External"/><Relationship Id="rId5" Type="http://schemas.openxmlformats.org/officeDocument/2006/relationships/hyperlink" Target="https://vimeo.com/channels/1024406" TargetMode="External"/><Relationship Id="rId15" Type="http://schemas.openxmlformats.org/officeDocument/2006/relationships/hyperlink" Target="http://dl.acm.org/citation.cfm?id=2915221&amp;picked=formats&amp;CFID=772796515" TargetMode="External"/><Relationship Id="rId10" Type="http://schemas.openxmlformats.org/officeDocument/2006/relationships/hyperlink" Target="http://idir.uta.edu/facetedpedia" TargetMode="External"/><Relationship Id="rId4" Type="http://schemas.openxmlformats.org/officeDocument/2006/relationships/image" Target="../media/image69.png"/><Relationship Id="rId9" Type="http://schemas.openxmlformats.org/officeDocument/2006/relationships/hyperlink" Target="http://idir.uta.edu/erq" TargetMode="External"/><Relationship Id="rId14" Type="http://schemas.openxmlformats.org/officeDocument/2006/relationships/hyperlink" Target="http://idir.uta.edu/orion"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jpeg"/><Relationship Id="rId18" Type="http://schemas.openxmlformats.org/officeDocument/2006/relationships/image" Target="../media/image83.png"/><Relationship Id="rId3" Type="http://schemas.openxmlformats.org/officeDocument/2006/relationships/image" Target="../media/image24.png"/><Relationship Id="rId7" Type="http://schemas.openxmlformats.org/officeDocument/2006/relationships/image" Target="../media/image72.jpeg"/><Relationship Id="rId12" Type="http://schemas.openxmlformats.org/officeDocument/2006/relationships/image" Target="../media/image77.jpeg"/><Relationship Id="rId17" Type="http://schemas.openxmlformats.org/officeDocument/2006/relationships/image" Target="../media/image82.jpeg"/><Relationship Id="rId2" Type="http://schemas.openxmlformats.org/officeDocument/2006/relationships/notesSlide" Target="../notesSlides/notesSlide25.xml"/><Relationship Id="rId16" Type="http://schemas.openxmlformats.org/officeDocument/2006/relationships/image" Target="../media/image81.jpeg"/><Relationship Id="rId20" Type="http://schemas.openxmlformats.org/officeDocument/2006/relationships/image" Target="../media/image85.jpeg"/><Relationship Id="rId1" Type="http://schemas.openxmlformats.org/officeDocument/2006/relationships/slideLayout" Target="../slideLayouts/slideLayout13.xml"/><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jpeg"/><Relationship Id="rId15" Type="http://schemas.openxmlformats.org/officeDocument/2006/relationships/image" Target="../media/image80.jpeg"/><Relationship Id="rId10" Type="http://schemas.openxmlformats.org/officeDocument/2006/relationships/image" Target="../media/image75.jpeg"/><Relationship Id="rId19" Type="http://schemas.openxmlformats.org/officeDocument/2006/relationships/image" Target="../media/image84.jpeg"/><Relationship Id="rId4" Type="http://schemas.openxmlformats.org/officeDocument/2006/relationships/image" Target="../media/image69.png"/><Relationship Id="rId9" Type="http://schemas.openxmlformats.org/officeDocument/2006/relationships/image" Target="../media/image74.jpeg"/><Relationship Id="rId14" Type="http://schemas.openxmlformats.org/officeDocument/2006/relationships/image" Target="../media/image79.jpeg"/></Relationships>
</file>

<file path=ppt/slides/_rels/slide46.xml.rels><?xml version="1.0" encoding="UTF-8" standalone="yes"?>
<Relationships xmlns="http://schemas.openxmlformats.org/package/2006/relationships"><Relationship Id="rId3" Type="http://schemas.openxmlformats.org/officeDocument/2006/relationships/image" Target="../media/image87.tiff"/><Relationship Id="rId7" Type="http://schemas.openxmlformats.org/officeDocument/2006/relationships/image" Target="../media/image91.tiff"/><Relationship Id="rId2" Type="http://schemas.openxmlformats.org/officeDocument/2006/relationships/image" Target="../media/image86.tiff"/><Relationship Id="rId1" Type="http://schemas.openxmlformats.org/officeDocument/2006/relationships/slideLayout" Target="../slideLayouts/slideLayout13.xml"/><Relationship Id="rId6" Type="http://schemas.openxmlformats.org/officeDocument/2006/relationships/image" Target="../media/image90.tiff"/><Relationship Id="rId5" Type="http://schemas.openxmlformats.org/officeDocument/2006/relationships/image" Target="../media/image89.tiff"/><Relationship Id="rId4" Type="http://schemas.openxmlformats.org/officeDocument/2006/relationships/image" Target="../media/image8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idir.uta.edu/index.php/File:NSF.png" TargetMode="External"/><Relationship Id="rId7" Type="http://schemas.openxmlformats.org/officeDocument/2006/relationships/image" Target="../media/image95.jpeg"/><Relationship Id="rId12"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94.tiff"/><Relationship Id="rId11" Type="http://schemas.openxmlformats.org/officeDocument/2006/relationships/image" Target="../media/image98.tiff"/><Relationship Id="rId5" Type="http://schemas.openxmlformats.org/officeDocument/2006/relationships/image" Target="../media/image93.jpe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hyperlink" Target="https://idir.uta.edu/index.php/File:NSFC_tr.p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077218"/>
          </a:xfrm>
          <a:prstGeom prst="rect">
            <a:avLst/>
          </a:prstGeom>
          <a:noFill/>
        </p:spPr>
        <p:txBody>
          <a:bodyPr wrap="square" rtlCol="0">
            <a:spAutoFit/>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Restoring Trust by Computing: Data-driven Fact-checking and Exceptional Fact Finding</a:t>
            </a:r>
          </a:p>
        </p:txBody>
      </p:sp>
      <p:sp>
        <p:nvSpPr>
          <p:cNvPr id="6" name="TextBox 5"/>
          <p:cNvSpPr txBox="1"/>
          <p:nvPr/>
        </p:nvSpPr>
        <p:spPr>
          <a:xfrm>
            <a:off x="379257" y="2937021"/>
            <a:ext cx="8534400" cy="2123658"/>
          </a:xfrm>
          <a:prstGeom prst="rect">
            <a:avLst/>
          </a:prstGeom>
          <a:noFill/>
        </p:spPr>
        <p:txBody>
          <a:bodyPr wrap="square" rtlCol="0">
            <a:spAutoFit/>
          </a:bodyPr>
          <a:lstStyle/>
          <a:p>
            <a:pPr algn="ctr"/>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Chengkai Li</a:t>
            </a:r>
          </a:p>
          <a:p>
            <a:pPr algn="ctr"/>
            <a:r>
              <a:rPr lang="en-US" dirty="0">
                <a:latin typeface="Open Sans" panose="020B0606030504020204" pitchFamily="34" charset="0"/>
                <a:ea typeface="Open Sans" panose="020B0606030504020204" pitchFamily="34" charset="0"/>
                <a:cs typeface="Open Sans" panose="020B0606030504020204" pitchFamily="34" charset="0"/>
              </a:rPr>
              <a:t>Professor and Associate Chair</a:t>
            </a:r>
          </a:p>
          <a:p>
            <a:pPr algn="ctr"/>
            <a:r>
              <a:rPr lang="en-US" dirty="0">
                <a:latin typeface="Open Sans" panose="020B0606030504020204" pitchFamily="34" charset="0"/>
                <a:ea typeface="Open Sans" panose="020B0606030504020204" pitchFamily="34" charset="0"/>
                <a:cs typeface="Open Sans" panose="020B0606030504020204" pitchFamily="34" charset="0"/>
              </a:rPr>
              <a:t>Director, Innovative Database and Information Systems (IDIR) Lab</a:t>
            </a:r>
          </a:p>
          <a:p>
            <a:pPr algn="ctr"/>
            <a:r>
              <a:rPr lang="en-US" dirty="0">
                <a:latin typeface="Open Sans" panose="020B0606030504020204" pitchFamily="34" charset="0"/>
                <a:ea typeface="Open Sans" panose="020B0606030504020204" pitchFamily="34" charset="0"/>
                <a:cs typeface="Open Sans" panose="020B0606030504020204" pitchFamily="34" charset="0"/>
              </a:rPr>
              <a:t>CSE Department, UT-Arlington</a:t>
            </a:r>
          </a:p>
          <a:p>
            <a:pPr algn="ctr"/>
            <a:endParaRPr lang="en-US" sz="14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Texas Health Resources</a:t>
            </a: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August 29,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4846"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52586"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977486" y="3495368"/>
            <a:ext cx="5218772"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800" b="1" dirty="0">
                <a:solidFill>
                  <a:srgbClr val="13409F"/>
                </a:solidFill>
                <a:latin typeface="Open Sans" charset="0"/>
              </a:rPr>
              <a:t>idir.uta.edu/claimbuster</a:t>
            </a:r>
          </a:p>
        </p:txBody>
      </p:sp>
      <p:sp>
        <p:nvSpPr>
          <p:cNvPr id="7" name="Slide Number Placeholder 3">
            <a:extLst>
              <a:ext uri="{FF2B5EF4-FFF2-40B4-BE49-F238E27FC236}">
                <a16:creationId xmlns:a16="http://schemas.microsoft.com/office/drawing/2014/main" id="{2D35E884-5EFF-DE4C-9760-393A235AA343}"/>
              </a:ext>
            </a:extLst>
          </p:cNvPr>
          <p:cNvSpPr txBox="1">
            <a:spLocks/>
          </p:cNvSpPr>
          <p:nvPr/>
        </p:nvSpPr>
        <p:spPr>
          <a:xfrm>
            <a:off x="6968835" y="4683919"/>
            <a:ext cx="2133600" cy="357188"/>
          </a:xfrm>
          <a:prstGeom prst="rect">
            <a:avLst/>
          </a:prstGeom>
        </p:spPr>
        <p:txBody>
          <a:bodyPr vert="horz" lIns="91440" tIns="45720" rIns="91440" bIns="45720" rtlCol="0">
            <a:normAutofit lnSpcReduction="10000"/>
          </a:bodyPr>
          <a:lstStyle>
            <a:lvl1pPr marL="0" indent="0" algn="l" defTabSz="457200" rtl="0" eaLnBrk="1" latinLnBrk="0" hangingPunct="1">
              <a:spcBef>
                <a:spcPts val="0"/>
              </a:spcBef>
              <a:spcAft>
                <a:spcPts val="675"/>
              </a:spcAft>
              <a:buFont typeface="Arial"/>
              <a:buNone/>
              <a:defRPr sz="3200" b="1" i="0" kern="1200" spc="-100" baseline="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457200" rtl="0" eaLnBrk="1" latinLnBrk="0" hangingPunct="1">
              <a:spcBef>
                <a:spcPts val="0"/>
              </a:spcBef>
              <a:spcAft>
                <a:spcPts val="300"/>
              </a:spcAft>
              <a:buFont typeface="Arial"/>
              <a:buNone/>
              <a:defRPr sz="2000" b="0" i="0" kern="1200" spc="-5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457200" rtl="0" eaLnBrk="1" latinLnBrk="0" hangingPunct="1">
              <a:spcBef>
                <a:spcPts val="0"/>
              </a:spcBef>
              <a:spcAft>
                <a:spcPts val="300"/>
              </a:spcAft>
              <a:buFont typeface="Arial"/>
              <a:buNone/>
              <a:defRPr sz="15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buFontTx/>
              <a:buNone/>
              <a:defRPr/>
            </a:pPr>
            <a:fld id="{FC2EED17-1836-6142-A4B1-ABB9C7C22E41}" type="slidenum">
              <a:rPr lang="en-US" sz="1800" spc="0" smtClean="0">
                <a:solidFill>
                  <a:prstClr val="white"/>
                </a:solidFill>
              </a:rPr>
              <a:pPr algn="r">
                <a:spcAft>
                  <a:spcPts val="0"/>
                </a:spcAft>
                <a:buFontTx/>
                <a:buNone/>
                <a:defRPr/>
              </a:pPr>
              <a:t>10</a:t>
            </a:fld>
            <a:endParaRPr lang="en-US" sz="1800" spc="0" dirty="0">
              <a:solidFill>
                <a:prstClr val="white"/>
              </a:solidFill>
            </a:endParaRP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4049" y="156576"/>
            <a:ext cx="7919094" cy="457200"/>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Holy Grail: Automated, Live Fact-Checking</a:t>
            </a: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537" y="1447799"/>
            <a:ext cx="3253182" cy="28844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3810000" y="1276752"/>
            <a:ext cx="5200650" cy="3226582"/>
            <a:chOff x="1104900" y="1021558"/>
            <a:chExt cx="6896100" cy="3879056"/>
          </a:xfrm>
        </p:grpSpPr>
        <p:pic>
          <p:nvPicPr>
            <p:cNvPr id="10" name="image-4.png"/>
            <p:cNvPicPr/>
            <p:nvPr/>
          </p:nvPicPr>
          <p:blipFill>
            <a:blip r:embed="rId3">
              <a:extLst/>
            </a:blip>
            <a:stretch>
              <a:fillRect/>
            </a:stretch>
          </p:blipFill>
          <p:spPr>
            <a:xfrm>
              <a:off x="1104900" y="1021558"/>
              <a:ext cx="6896100" cy="3879056"/>
            </a:xfrm>
            <a:prstGeom prst="rect">
              <a:avLst/>
            </a:prstGeom>
            <a:ln w="12700">
              <a:miter lim="400000"/>
            </a:ln>
          </p:spPr>
        </p:pic>
        <p:pic>
          <p:nvPicPr>
            <p:cNvPr id="11" name="Taliban Dan.jpg"/>
            <p:cNvPicPr/>
            <p:nvPr/>
          </p:nvPicPr>
          <p:blipFill>
            <a:blip r:embed="rId4" cstate="screen">
              <a:extLst>
                <a:ext uri="{28A0092B-C50C-407E-A947-70E740481C1C}">
                  <a14:useLocalDpi xmlns:a14="http://schemas.microsoft.com/office/drawing/2010/main"/>
                </a:ext>
              </a:extLst>
            </a:blip>
            <a:stretch>
              <a:fillRect/>
            </a:stretch>
          </p:blipFill>
          <p:spPr>
            <a:xfrm rot="21180000">
              <a:off x="5736764" y="1402583"/>
              <a:ext cx="1960564" cy="762001"/>
            </a:xfrm>
            <a:prstGeom prst="rect">
              <a:avLst/>
            </a:prstGeom>
            <a:ln w="12700">
              <a:miter lim="400000"/>
            </a:ln>
          </p:spPr>
        </p:pic>
        <p:pic>
          <p:nvPicPr>
            <p:cNvPr id="12" name="tom-false-pf.jpg"/>
            <p:cNvPicPr/>
            <p:nvPr/>
          </p:nvPicPr>
          <p:blipFill>
            <a:blip r:embed="rId5" cstate="screen">
              <a:extLst>
                <a:ext uri="{28A0092B-C50C-407E-A947-70E740481C1C}">
                  <a14:useLocalDpi xmlns:a14="http://schemas.microsoft.com/office/drawing/2010/main"/>
                </a:ext>
              </a:extLst>
            </a:blip>
            <a:srcRect/>
            <a:stretch>
              <a:fillRect/>
            </a:stretch>
          </p:blipFill>
          <p:spPr>
            <a:xfrm rot="21180000">
              <a:off x="6779513" y="1336420"/>
              <a:ext cx="895351" cy="569120"/>
            </a:xfrm>
            <a:prstGeom prst="rect">
              <a:avLst/>
            </a:prstGeom>
            <a:ln w="12700">
              <a:miter lim="400000"/>
            </a:ln>
          </p:spPr>
        </p:pic>
      </p:grpSp>
      <p:sp>
        <p:nvSpPr>
          <p:cNvPr id="13" name="TextBox 12"/>
          <p:cNvSpPr txBox="1"/>
          <p:nvPr/>
        </p:nvSpPr>
        <p:spPr>
          <a:xfrm>
            <a:off x="7434898" y="4193788"/>
            <a:ext cx="157575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Source: Bill Adair</a:t>
            </a:r>
            <a:endPar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896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7677326"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7016101" y="4843747"/>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772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7620959"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0" y="827069"/>
            <a:ext cx="8196969"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a Republican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http://en.wikipedia.org/wiki/United_States_Navy</a:t>
            </a:r>
          </a:p>
        </p:txBody>
      </p:sp>
      <p:pic>
        <p:nvPicPr>
          <p:cNvPr id="11" name="Picture 4" descr="http://upload.wikimedia.org/wikipedia/commons/thumb/f/ff/USSConstellationVsInsurgente.jpg/220px-USSConstellationVsInsurgent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1BC">
                    <a:lumMod val="75000"/>
                  </a:srgbClr>
                </a:solidFill>
                <a:effectLst/>
                <a:uLnTx/>
                <a:uFillTx/>
                <a:latin typeface="Segoe UI Light" pitchFamily="34" charset="0"/>
                <a:ea typeface="+mn-ea"/>
                <a:cs typeface="+mn-cs"/>
              </a:rPr>
              <a:t>vs</a:t>
            </a:r>
          </a:p>
        </p:txBody>
      </p:sp>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FF1C0A72-20EB-7245-8972-C0F2E5CEEF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63361" y="1652954"/>
            <a:ext cx="4775703" cy="1045081"/>
          </a:xfrm>
          <a:prstGeom prst="rect">
            <a:avLst/>
          </a:prstGeom>
        </p:spPr>
      </p:pic>
      <p:pic>
        <p:nvPicPr>
          <p:cNvPr id="10" name="Picture 9">
            <a:extLst>
              <a:ext uri="{FF2B5EF4-FFF2-40B4-BE49-F238E27FC236}">
                <a16:creationId xmlns:a16="http://schemas.microsoft.com/office/drawing/2014/main" id="{BDDF5D40-A771-5F4D-BDAA-B895F9A6DC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56900" y="2446892"/>
            <a:ext cx="1538108" cy="392141"/>
          </a:xfrm>
          <a:prstGeom prst="rect">
            <a:avLst/>
          </a:prstGeom>
        </p:spPr>
      </p:pic>
    </p:spTree>
    <p:extLst>
      <p:ext uri="{BB962C8B-B14F-4D97-AF65-F5344CB8AC3E}">
        <p14:creationId xmlns:p14="http://schemas.microsoft.com/office/powerpoint/2010/main" val="385971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98598"/>
          </a:xfrm>
        </p:spPr>
        <p:txBody>
          <a:bodyPr/>
          <a:lstStyle/>
          <a:p>
            <a:r>
              <a:rPr lang="en-US" sz="3600" b="1" dirty="0" err="1">
                <a:solidFill>
                  <a:srgbClr val="13409F"/>
                </a:solidFill>
              </a:rPr>
              <a:t>PolitiFact</a:t>
            </a:r>
            <a:r>
              <a:rPr lang="en-US" sz="3600" b="1" dirty="0">
                <a:solidFill>
                  <a:srgbClr val="13409F"/>
                </a:solidFill>
              </a:rPr>
              <a:t> “Buffet” of Factual Claims</a:t>
            </a:r>
          </a:p>
        </p:txBody>
      </p:sp>
      <p:sp>
        <p:nvSpPr>
          <p:cNvPr id="4" name="Slide Number Placeholder 3"/>
          <p:cNvSpPr>
            <a:spLocks noGrp="1"/>
          </p:cNvSpPr>
          <p:nvPr>
            <p:ph type="sldNum" sz="quarter" idx="10"/>
          </p:nvPr>
        </p:nvSpPr>
        <p:spPr/>
        <p:txBody>
          <a:bodyPr/>
          <a:lstStyle/>
          <a:p>
            <a:fld id="{30DB7900-D72E-4025-AF90-97BD6DF59E7D}" type="slidenum">
              <a:rPr lang="en-US" smtClean="0"/>
              <a:pPr/>
              <a:t>14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8795" y="3668265"/>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7027E16-F531-2548-B451-B4D9A019CA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58919" y="3828899"/>
            <a:ext cx="6134940" cy="566815"/>
          </a:xfrm>
          <a:prstGeom prst="rect">
            <a:avLst/>
          </a:prstGeom>
        </p:spPr>
      </p:pic>
    </p:spTree>
    <p:extLst>
      <p:ext uri="{BB962C8B-B14F-4D97-AF65-F5344CB8AC3E}">
        <p14:creationId xmlns:p14="http://schemas.microsoft.com/office/powerpoint/2010/main" val="94788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284465" y="167536"/>
            <a:ext cx="8423524" cy="984885"/>
          </a:xfrm>
        </p:spPr>
        <p:txBody>
          <a:bodyPr/>
          <a:lstStyle/>
          <a:p>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Finding Important Factual Claims: </a:t>
            </a:r>
          </a:p>
          <a:p>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3">
            <a:extLst>
              <a:ext uri="{FF2B5EF4-FFF2-40B4-BE49-F238E27FC236}">
                <a16:creationId xmlns:a16="http://schemas.microsoft.com/office/drawing/2014/main" id="{F0846677-D730-D44D-AA89-CD51FE2C0907}"/>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705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12" y="171450"/>
            <a:ext cx="7884638" cy="548797"/>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Classification and Ranking by Check-worthiness</a:t>
            </a:r>
          </a:p>
        </p:txBody>
      </p:sp>
      <p:sp>
        <p:nvSpPr>
          <p:cNvPr id="6" name="Text Placeholder 2"/>
          <p:cNvSpPr>
            <a:spLocks noGrp="1"/>
          </p:cNvSpPr>
          <p:nvPr>
            <p:ph type="body" sz="quarter" idx="10"/>
          </p:nvPr>
        </p:nvSpPr>
        <p:spPr>
          <a:xfrm>
            <a:off x="389436" y="1207702"/>
            <a:ext cx="8363938" cy="3662028"/>
          </a:xfrm>
        </p:spPr>
        <p:txBody>
          <a:bodyPr/>
          <a:lstStyle/>
          <a:p>
            <a:r>
              <a:rPr lang="en-US" sz="2400" dirty="0">
                <a:solidFill>
                  <a:schemeClr val="accent5">
                    <a:lumMod val="75000"/>
                  </a:schemeClr>
                </a:solidFill>
                <a:latin typeface="Open Sans" panose="020B0606030504020204" pitchFamily="34" charset="0"/>
              </a:rPr>
              <a:t>CFS: </a:t>
            </a:r>
            <a:r>
              <a:rPr lang="en-US" sz="2400" dirty="0">
                <a:solidFill>
                  <a:srgbClr val="C00000"/>
                </a:solidFill>
                <a:latin typeface="Open Sans" panose="020B0606030504020204" pitchFamily="34" charset="0"/>
              </a:rPr>
              <a:t>Important factual claims</a:t>
            </a:r>
          </a:p>
          <a:p>
            <a:r>
              <a:rPr lang="en-US" sz="2000" b="0" dirty="0">
                <a:solidFill>
                  <a:schemeClr val="tx1"/>
                </a:solidFill>
                <a:latin typeface="Open Sans" panose="020B0606030504020204" pitchFamily="34" charset="0"/>
              </a:rPr>
              <a:t>“We spend less on the military today than at any time in our history.”      “The President’s position on gay marriage has changed.”      “More people are unemployed today than four years ago.”</a:t>
            </a:r>
          </a:p>
          <a:p>
            <a:r>
              <a:rPr lang="en-US" sz="2400" dirty="0">
                <a:solidFill>
                  <a:schemeClr val="accent5">
                    <a:lumMod val="75000"/>
                  </a:schemeClr>
                </a:solidFill>
                <a:latin typeface="Open Sans" panose="020B0606030504020204" pitchFamily="34" charset="0"/>
              </a:rPr>
              <a:t>UFS: </a:t>
            </a:r>
            <a:r>
              <a:rPr lang="en-US" sz="2400" dirty="0">
                <a:solidFill>
                  <a:srgbClr val="C00000"/>
                </a:solidFill>
                <a:latin typeface="Open Sans" panose="020B0606030504020204" pitchFamily="34" charset="0"/>
              </a:rPr>
              <a:t>Unimportant factual claims</a:t>
            </a:r>
          </a:p>
          <a:p>
            <a:r>
              <a:rPr lang="en-US" sz="2000" b="0" dirty="0">
                <a:solidFill>
                  <a:schemeClr val="tx1"/>
                </a:solidFill>
                <a:latin typeface="Open Sans" panose="020B0606030504020204" pitchFamily="34" charset="0"/>
              </a:rPr>
              <a:t>“I was in Iowa yesterday.”     “My mother enjoys cooking.”     “I ran for President once before.”</a:t>
            </a:r>
          </a:p>
          <a:p>
            <a:r>
              <a:rPr lang="en-US" sz="2400" dirty="0">
                <a:solidFill>
                  <a:schemeClr val="accent5">
                    <a:lumMod val="75000"/>
                  </a:schemeClr>
                </a:solidFill>
                <a:latin typeface="Open Sans" panose="020B0606030504020204" pitchFamily="34" charset="0"/>
              </a:rPr>
              <a:t>NFS: </a:t>
            </a:r>
            <a:r>
              <a:rPr lang="en-US" sz="2400" dirty="0">
                <a:solidFill>
                  <a:srgbClr val="C00000"/>
                </a:solidFill>
                <a:latin typeface="Open Sans" panose="020B0606030504020204" pitchFamily="34" charset="0"/>
              </a:rPr>
              <a:t>No factual claims (opinions, questions &amp; declarations)</a:t>
            </a:r>
          </a:p>
          <a:p>
            <a:r>
              <a:rPr lang="en-US" sz="2000" b="0" dirty="0">
                <a:solidFill>
                  <a:schemeClr val="tx1"/>
                </a:solidFill>
                <a:latin typeface="Open Sans" panose="020B0606030504020204" pitchFamily="34" charset="0"/>
              </a:rPr>
              <a:t>“Iran must not get nuclear weapons.”     “7% unemployment is too high.”     “My opponent is wishy-washy.”     “I will be tough on crime.”     "Why should we do that?“     “Hello, New Hampshire!”     “Our plan is to reduce tax rate by 10%.”</a:t>
            </a:r>
          </a:p>
        </p:txBody>
      </p:sp>
      <p:sp>
        <p:nvSpPr>
          <p:cNvPr id="5" name="Slide Number Placeholder 3">
            <a:extLst>
              <a:ext uri="{FF2B5EF4-FFF2-40B4-BE49-F238E27FC236}">
                <a16:creationId xmlns:a16="http://schemas.microsoft.com/office/drawing/2014/main" id="{6A3B56CC-D0EA-514E-867B-FE4F73506026}"/>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64349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Our Own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CrowdFlower</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1"/>
          </p:nvPr>
        </p:nvSpPr>
        <p:spPr>
          <a:xfrm>
            <a:off x="0"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76" y="670404"/>
            <a:ext cx="8245503" cy="4456526"/>
          </a:xfrm>
          <a:prstGeom prst="rect">
            <a:avLst/>
          </a:prstGeom>
        </p:spPr>
      </p:pic>
      <p:sp>
        <p:nvSpPr>
          <p:cNvPr id="5" name="Slide Number Placeholder 3">
            <a:extLst>
              <a:ext uri="{FF2B5EF4-FFF2-40B4-BE49-F238E27FC236}">
                <a16:creationId xmlns:a16="http://schemas.microsoft.com/office/drawing/2014/main" id="{0CAE1139-ECE2-124F-AF51-DE551A1533A9}"/>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8C3956B-C5A8-F44E-99AF-A4956F819B48}"/>
              </a:ext>
            </a:extLst>
          </p:cNvPr>
          <p:cNvSpPr/>
          <p:nvPr/>
        </p:nvSpPr>
        <p:spPr bwMode="auto">
          <a:xfrm>
            <a:off x="329784" y="1131758"/>
            <a:ext cx="8004746" cy="809468"/>
          </a:xfrm>
          <a:prstGeom prst="rect">
            <a:avLst/>
          </a:prstGeom>
          <a:noFill/>
          <a:ln w="476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5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Ground Truth Collection</a:t>
            </a:r>
          </a:p>
        </p:txBody>
      </p:sp>
      <p:sp>
        <p:nvSpPr>
          <p:cNvPr id="3" name="Text Placeholder 2"/>
          <p:cNvSpPr>
            <a:spLocks noGrp="1"/>
          </p:cNvSpPr>
          <p:nvPr>
            <p:ph type="body" sz="quarter" idx="10"/>
          </p:nvPr>
        </p:nvSpPr>
        <p:spPr>
          <a:xfrm>
            <a:off x="4916031" y="914983"/>
            <a:ext cx="4066043" cy="1785104"/>
          </a:xfrm>
          <a:ln>
            <a:noFill/>
          </a:ln>
        </p:spPr>
        <p:txBody>
          <a:bodyPr/>
          <a:lstStyle/>
          <a:p>
            <a:pPr marL="230188" indent="-230188" fontAlgn="base">
              <a:buFont typeface="Courier New" panose="02070309020205020404" pitchFamily="49" charset="0"/>
              <a:buChar char="o"/>
            </a:pPr>
            <a:r>
              <a:rPr lang="en-US" sz="2000" b="0" dirty="0">
                <a:solidFill>
                  <a:srgbClr val="C00000"/>
                </a:solidFill>
              </a:rPr>
              <a:t>20 months, 374 coders, ~$4,000 paid</a:t>
            </a:r>
          </a:p>
          <a:p>
            <a:pPr marL="230188" indent="-230188" fontAlgn="base">
              <a:buFont typeface="Courier New" panose="02070309020205020404" pitchFamily="49" charset="0"/>
              <a:buChar char="o"/>
            </a:pPr>
            <a:r>
              <a:rPr lang="en-US" sz="2000" b="0" dirty="0">
                <a:solidFill>
                  <a:schemeClr val="tx1"/>
                </a:solidFill>
              </a:rPr>
              <a:t>30 training sentences</a:t>
            </a:r>
          </a:p>
          <a:p>
            <a:pPr marL="230188" indent="-230188" fontAlgn="base">
              <a:buFont typeface="Courier New" panose="02070309020205020404" pitchFamily="49" charset="0"/>
              <a:buChar char="o"/>
            </a:pPr>
            <a:r>
              <a:rPr lang="en-US" sz="2000" b="0" dirty="0">
                <a:solidFill>
                  <a:srgbClr val="C00000"/>
                </a:solidFill>
              </a:rPr>
              <a:t>1032 screening sentences</a:t>
            </a:r>
            <a:r>
              <a:rPr lang="en-US" sz="2000" b="0" dirty="0">
                <a:solidFill>
                  <a:schemeClr val="tx1"/>
                </a:solidFill>
              </a:rPr>
              <a:t> (731 NFS, 63 UFS, 238 CFS) to detect spammers &amp; low-quality coders</a:t>
            </a:r>
          </a:p>
        </p:txBody>
      </p:sp>
      <p:graphicFrame>
        <p:nvGraphicFramePr>
          <p:cNvPr id="4" name="Table 3"/>
          <p:cNvGraphicFramePr>
            <a:graphicFrameLocks noGrp="1"/>
          </p:cNvGraphicFramePr>
          <p:nvPr>
            <p:extLst>
              <p:ext uri="{D42A27DB-BD31-4B8C-83A1-F6EECF244321}">
                <p14:modId xmlns:p14="http://schemas.microsoft.com/office/powerpoint/2010/main" val="3897689285"/>
              </p:ext>
            </p:extLst>
          </p:nvPr>
        </p:nvGraphicFramePr>
        <p:xfrm>
          <a:off x="5527966" y="3003741"/>
          <a:ext cx="3543606" cy="1559890"/>
        </p:xfrm>
        <a:graphic>
          <a:graphicData uri="http://schemas.openxmlformats.org/drawingml/2006/table">
            <a:tbl>
              <a:tblPr firstRow="1" bandRow="1">
                <a:tableStyleId>{5C22544A-7EE6-4342-B048-85BDC9FD1C3A}</a:tableStyleId>
              </a:tblPr>
              <a:tblGrid>
                <a:gridCol w="903093">
                  <a:extLst>
                    <a:ext uri="{9D8B030D-6E8A-4147-A177-3AD203B41FA5}">
                      <a16:colId xmlns:a16="http://schemas.microsoft.com/office/drawing/2014/main" val="20000"/>
                    </a:ext>
                  </a:extLst>
                </a:gridCol>
                <a:gridCol w="1027767">
                  <a:extLst>
                    <a:ext uri="{9D8B030D-6E8A-4147-A177-3AD203B41FA5}">
                      <a16:colId xmlns:a16="http://schemas.microsoft.com/office/drawing/2014/main" val="20001"/>
                    </a:ext>
                  </a:extLst>
                </a:gridCol>
                <a:gridCol w="1612746">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Open Sans" panose="020B0606030504020204" pitchFamily="34" charset="0"/>
                          <a:ea typeface="Open Sans" panose="020B0606030504020204" pitchFamily="34" charset="0"/>
                          <a:cs typeface="Open Sans" panose="020B0606030504020204" pitchFamily="34"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61555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86 top-quality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52333 labels</a:t>
            </a:r>
          </a:p>
        </p:txBody>
      </p:sp>
      <p:sp>
        <p:nvSpPr>
          <p:cNvPr id="10" name="Text Placeholder 2"/>
          <p:cNvSpPr txBox="1">
            <a:spLocks/>
          </p:cNvSpPr>
          <p:nvPr/>
        </p:nvSpPr>
        <p:spPr>
          <a:xfrm>
            <a:off x="2228118" y="887328"/>
            <a:ext cx="2228135" cy="954107"/>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20788 sentences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374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76552 labels</a:t>
            </a:r>
          </a:p>
        </p:txBody>
      </p:sp>
      <p:sp>
        <p:nvSpPr>
          <p:cNvPr id="11" name="Text Placeholder 2"/>
          <p:cNvSpPr txBox="1">
            <a:spLocks/>
          </p:cNvSpPr>
          <p:nvPr/>
        </p:nvSpPr>
        <p:spPr>
          <a:xfrm>
            <a:off x="2228118" y="3486150"/>
            <a:ext cx="3164809" cy="61555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Majority voting</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20617</a:t>
            </a: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admitted sentences</a:t>
            </a:r>
          </a:p>
        </p:txBody>
      </p:sp>
      <p:sp>
        <p:nvSpPr>
          <p:cNvPr id="6" name="Rectangle 5"/>
          <p:cNvSpPr/>
          <p:nvPr/>
        </p:nvSpPr>
        <p:spPr bwMode="auto">
          <a:xfrm>
            <a:off x="2228118" y="3780163"/>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12" name="Straight Connector 11"/>
          <p:cNvCxnSpPr>
            <a:cxnSpLocks/>
          </p:cNvCxnSpPr>
          <p:nvPr/>
        </p:nvCxnSpPr>
        <p:spPr>
          <a:xfrm flipV="1">
            <a:off x="2944915" y="3000746"/>
            <a:ext cx="2665902" cy="764957"/>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2944915" y="4203983"/>
            <a:ext cx="2665902" cy="345188"/>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http://www.engineersdaily.com/2014/03/basics-of-soil-compaction.html</a:t>
            </a:r>
          </a:p>
        </p:txBody>
      </p:sp>
      <p:sp>
        <p:nvSpPr>
          <p:cNvPr id="14" name="Slide Number Placeholder 3">
            <a:extLst>
              <a:ext uri="{FF2B5EF4-FFF2-40B4-BE49-F238E27FC236}">
                <a16:creationId xmlns:a16="http://schemas.microsoft.com/office/drawing/2014/main" id="{4A98B573-9DF5-B944-8FD5-E19AE3BC2A10}"/>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0420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C:\Users\chengkai\Downloads\claimbuster tea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252247" y="1001769"/>
            <a:ext cx="8741531" cy="3486151"/>
          </a:xfrm>
        </p:spPr>
        <p:txBody>
          <a:bodyPr>
            <a:noAutofit/>
          </a:bodyPr>
          <a:lstStyle/>
          <a:p>
            <a:pPr>
              <a:lnSpc>
                <a:spcPct val="120000"/>
              </a:lnSpc>
            </a:pPr>
            <a:r>
              <a:rPr lang="en-US" sz="2400" dirty="0"/>
              <a:t>A Brief History of Our Computational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endParaRPr lang="en-US" sz="2400" b="0" dirty="0">
              <a:solidFill>
                <a:schemeClr val="tx1"/>
              </a:solidFill>
            </a:endParaRPr>
          </a:p>
          <a:p>
            <a:pPr lvl="1">
              <a:lnSpc>
                <a:spcPct val="120000"/>
              </a:lnSpc>
            </a:pPr>
            <a:r>
              <a:rPr lang="en-US" sz="2400" b="0" dirty="0">
                <a:solidFill>
                  <a:schemeClr val="tx1"/>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endParaRPr lang="en-US" sz="2400" dirty="0"/>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2</a:t>
            </a:fld>
            <a:endParaRPr lang="en-US"/>
          </a:p>
        </p:txBody>
      </p:sp>
    </p:spTree>
    <p:extLst>
      <p:ext uri="{BB962C8B-B14F-4D97-AF65-F5344CB8AC3E}">
        <p14:creationId xmlns:p14="http://schemas.microsoft.com/office/powerpoint/2010/main" val="240859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99F007FE-51AE-4E4C-9B58-AA94DB9ACFD9}"/>
              </a:ext>
            </a:extLst>
          </p:cNvPr>
          <p:cNvSpPr txBox="1">
            <a:spLocks/>
          </p:cNvSpPr>
          <p:nvPr/>
        </p:nvSpPr>
        <p:spPr>
          <a:xfrm>
            <a:off x="6999012" y="4869385"/>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648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3198"/>
          </a:xfrm>
        </p:spPr>
        <p:txBody>
          <a:bodyPr/>
          <a:lstStyle/>
          <a:p>
            <a:r>
              <a:rPr lang="en-US" sz="3200" dirty="0"/>
              <a:t>LSTM-based Model for Claim Spotting</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21</a:t>
            </a:fld>
            <a:endParaRPr lang="en-US"/>
          </a:p>
        </p:txBody>
      </p:sp>
      <p:sp>
        <p:nvSpPr>
          <p:cNvPr id="5" name="Content Placeholder 1">
            <a:extLst>
              <a:ext uri="{FF2B5EF4-FFF2-40B4-BE49-F238E27FC236}">
                <a16:creationId xmlns:a16="http://schemas.microsoft.com/office/drawing/2014/main" id="{030B06DE-3A03-C746-8FFE-17B220188D3B}"/>
              </a:ext>
            </a:extLst>
          </p:cNvPr>
          <p:cNvSpPr txBox="1">
            <a:spLocks/>
          </p:cNvSpPr>
          <p:nvPr/>
        </p:nvSpPr>
        <p:spPr>
          <a:xfrm>
            <a:off x="252247" y="1001769"/>
            <a:ext cx="8741531" cy="3933486"/>
          </a:xfrm>
          <a:prstGeom prst="rect">
            <a:avLst/>
          </a:prstGeom>
        </p:spPr>
        <p:txBody>
          <a:bodyPr>
            <a:noAutofit/>
          </a:bodyPr>
          <a:lst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pPr>
            <a:r>
              <a:rPr lang="en-US" sz="2000" dirty="0"/>
              <a:t>Model based on an LSTM (long short-term memory) network</a:t>
            </a:r>
          </a:p>
          <a:p>
            <a:pPr>
              <a:lnSpc>
                <a:spcPct val="120000"/>
              </a:lnSpc>
            </a:pPr>
            <a:r>
              <a:rPr lang="en-US" sz="2000" b="0" dirty="0">
                <a:solidFill>
                  <a:schemeClr val="tx1"/>
                </a:solidFill>
              </a:rPr>
              <a:t>Tested several different word embeddings but found no significant difference in </a:t>
            </a:r>
            <a:r>
              <a:rPr lang="en-US" sz="2000" b="0" dirty="0"/>
              <a:t>overall performance</a:t>
            </a:r>
          </a:p>
          <a:p>
            <a:pPr lvl="1">
              <a:lnSpc>
                <a:spcPct val="120000"/>
              </a:lnSpc>
            </a:pPr>
            <a:r>
              <a:rPr lang="en-US" sz="2000" dirty="0"/>
              <a:t>Different embeddings did have different affinities (i.e., some produce models which score text with numbers higher on average). </a:t>
            </a:r>
          </a:p>
          <a:p>
            <a:pPr>
              <a:lnSpc>
                <a:spcPct val="120000"/>
              </a:lnSpc>
            </a:pPr>
            <a:r>
              <a:rPr lang="en-US" sz="2000" b="0" dirty="0">
                <a:solidFill>
                  <a:schemeClr val="tx1"/>
                </a:solidFill>
              </a:rPr>
              <a:t>We used nonsensical sentences to make the model more resistant to attacks. The neural models outperformed the SVM model by </a:t>
            </a:r>
            <a:r>
              <a:rPr lang="en-US" sz="2000" b="0" dirty="0"/>
              <a:t>29% </a:t>
            </a:r>
            <a:r>
              <a:rPr lang="en-US" sz="2000" b="0" dirty="0">
                <a:solidFill>
                  <a:schemeClr val="tx1"/>
                </a:solidFill>
              </a:rPr>
              <a:t>in precision and </a:t>
            </a:r>
            <a:r>
              <a:rPr lang="en-US" sz="2000" b="0" dirty="0"/>
              <a:t>12%</a:t>
            </a:r>
            <a:r>
              <a:rPr lang="en-US" sz="2000" b="0" dirty="0">
                <a:solidFill>
                  <a:schemeClr val="tx1"/>
                </a:solidFill>
              </a:rPr>
              <a:t> in recall.</a:t>
            </a:r>
            <a:endParaRPr lang="en-US" sz="2000" dirty="0"/>
          </a:p>
        </p:txBody>
      </p:sp>
    </p:spTree>
    <p:extLst>
      <p:ext uri="{BB962C8B-B14F-4D97-AF65-F5344CB8AC3E}">
        <p14:creationId xmlns:p14="http://schemas.microsoft.com/office/powerpoint/2010/main" val="1238776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5507"/>
          </a:xfrm>
        </p:spPr>
        <p:txBody>
          <a:bodyPr/>
          <a:lstStyle/>
          <a:p>
            <a:r>
              <a:rPr lang="en-US" sz="3200" dirty="0" err="1"/>
              <a:t>Adversarially</a:t>
            </a:r>
            <a:r>
              <a:rPr lang="en-US" sz="3200" dirty="0"/>
              <a:t> Trained LSTM</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22</a:t>
            </a:fld>
            <a:endParaRPr lang="en-US"/>
          </a:p>
        </p:txBody>
      </p:sp>
      <p:sp>
        <p:nvSpPr>
          <p:cNvPr id="5" name="Content Placeholder 1">
            <a:extLst>
              <a:ext uri="{FF2B5EF4-FFF2-40B4-BE49-F238E27FC236}">
                <a16:creationId xmlns:a16="http://schemas.microsoft.com/office/drawing/2014/main" id="{030B06DE-3A03-C746-8FFE-17B220188D3B}"/>
              </a:ext>
            </a:extLst>
          </p:cNvPr>
          <p:cNvSpPr txBox="1">
            <a:spLocks/>
          </p:cNvSpPr>
          <p:nvPr/>
        </p:nvSpPr>
        <p:spPr>
          <a:xfrm>
            <a:off x="252247" y="1001769"/>
            <a:ext cx="8741531" cy="3933486"/>
          </a:xfrm>
          <a:prstGeom prst="rect">
            <a:avLst/>
          </a:prstGeom>
        </p:spPr>
        <p:txBody>
          <a:bodyPr>
            <a:noAutofit/>
          </a:bodyPr>
          <a:lst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pPr>
            <a:r>
              <a:rPr lang="en-US" sz="2000" b="0" dirty="0">
                <a:solidFill>
                  <a:schemeClr val="tx1"/>
                </a:solidFill>
              </a:rPr>
              <a:t>Training the LSTM model on adversarial (modified) examples.</a:t>
            </a:r>
          </a:p>
          <a:p>
            <a:pPr>
              <a:lnSpc>
                <a:spcPct val="120000"/>
              </a:lnSpc>
            </a:pPr>
            <a:r>
              <a:rPr lang="en-US" sz="2000" b="0" dirty="0"/>
              <a:t>Adversarial noise (perturbations), designed to maximize the chance of misclassification by the network, was calculated using back-propagation</a:t>
            </a:r>
            <a:r>
              <a:rPr lang="en-US" sz="2000" b="0" dirty="0">
                <a:solidFill>
                  <a:schemeClr val="tx1"/>
                </a:solidFill>
              </a:rPr>
              <a:t>. </a:t>
            </a:r>
          </a:p>
          <a:p>
            <a:pPr>
              <a:lnSpc>
                <a:spcPct val="120000"/>
              </a:lnSpc>
            </a:pPr>
            <a:r>
              <a:rPr lang="en-US" sz="2000" b="0" dirty="0">
                <a:solidFill>
                  <a:schemeClr val="tx1"/>
                </a:solidFill>
              </a:rPr>
              <a:t>Perturbation was applied to word-embeddings rather than directly to the input.</a:t>
            </a:r>
            <a:endParaRPr lang="en-US" sz="2000" dirty="0"/>
          </a:p>
        </p:txBody>
      </p:sp>
    </p:spTree>
    <p:extLst>
      <p:ext uri="{BB962C8B-B14F-4D97-AF65-F5344CB8AC3E}">
        <p14:creationId xmlns:p14="http://schemas.microsoft.com/office/powerpoint/2010/main" val="638473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5507"/>
          </a:xfrm>
        </p:spPr>
        <p:txBody>
          <a:bodyPr/>
          <a:lstStyle/>
          <a:p>
            <a:r>
              <a:rPr lang="en-US" sz="3200" dirty="0" err="1"/>
              <a:t>Adversarially</a:t>
            </a:r>
            <a:r>
              <a:rPr lang="en-US" sz="3200" dirty="0"/>
              <a:t> Trained LSTM</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23</a:t>
            </a:fld>
            <a:endParaRPr lang="en-US"/>
          </a:p>
        </p:txBody>
      </p:sp>
      <p:pic>
        <p:nvPicPr>
          <p:cNvPr id="6" name="Picture 5" descr="A screenshot of a cell phone&#10;&#10;Description generated with very high confidence">
            <a:extLst>
              <a:ext uri="{FF2B5EF4-FFF2-40B4-BE49-F238E27FC236}">
                <a16:creationId xmlns:a16="http://schemas.microsoft.com/office/drawing/2014/main" id="{97294A1B-380C-3343-908B-DF410CADA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996" y="1611920"/>
            <a:ext cx="2953375" cy="1932837"/>
          </a:xfrm>
          <a:prstGeom prst="rect">
            <a:avLst/>
          </a:prstGeom>
        </p:spPr>
      </p:pic>
      <p:pic>
        <p:nvPicPr>
          <p:cNvPr id="7" name="Picture 8" descr="A screenshot of a cell phone&#10;&#10;Description generated with very high confidence">
            <a:extLst>
              <a:ext uri="{FF2B5EF4-FFF2-40B4-BE49-F238E27FC236}">
                <a16:creationId xmlns:a16="http://schemas.microsoft.com/office/drawing/2014/main" id="{E86D2EC0-B383-4045-9E26-87EB25FFF7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2820" y="1637884"/>
            <a:ext cx="2743200" cy="1888643"/>
          </a:xfrm>
          <a:prstGeom prst="rect">
            <a:avLst/>
          </a:prstGeom>
        </p:spPr>
      </p:pic>
      <p:sp>
        <p:nvSpPr>
          <p:cNvPr id="8" name="TextBox 7">
            <a:extLst>
              <a:ext uri="{FF2B5EF4-FFF2-40B4-BE49-F238E27FC236}">
                <a16:creationId xmlns:a16="http://schemas.microsoft.com/office/drawing/2014/main" id="{248EA4B2-3B8E-9E48-B4F6-5E71767F2863}"/>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9" name="TextBox 8">
            <a:extLst>
              <a:ext uri="{FF2B5EF4-FFF2-40B4-BE49-F238E27FC236}">
                <a16:creationId xmlns:a16="http://schemas.microsoft.com/office/drawing/2014/main" id="{590F56E1-6EDC-2148-ABB0-C466D8CB9633}"/>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0" name="Picture 13" descr="A screenshot of a cell phone&#10;&#10;Description generated with very high confidence">
            <a:extLst>
              <a:ext uri="{FF2B5EF4-FFF2-40B4-BE49-F238E27FC236}">
                <a16:creationId xmlns:a16="http://schemas.microsoft.com/office/drawing/2014/main" id="{ABD01DBE-EC36-064D-9659-D45B059578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990" y="1658887"/>
            <a:ext cx="2743200" cy="1838375"/>
          </a:xfrm>
          <a:prstGeom prst="rect">
            <a:avLst/>
          </a:prstGeom>
        </p:spPr>
      </p:pic>
      <p:sp>
        <p:nvSpPr>
          <p:cNvPr id="11" name="TextBox 10">
            <a:extLst>
              <a:ext uri="{FF2B5EF4-FFF2-40B4-BE49-F238E27FC236}">
                <a16:creationId xmlns:a16="http://schemas.microsoft.com/office/drawing/2014/main" id="{C0D706E0-7BEB-A34E-AEA2-03210D558BBA}"/>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spTree>
    <p:extLst>
      <p:ext uri="{BB962C8B-B14F-4D97-AF65-F5344CB8AC3E}">
        <p14:creationId xmlns:p14="http://schemas.microsoft.com/office/powerpoint/2010/main" val="695562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0FDE5-FBC1-BC4E-9929-80327A05DFCD}"/>
              </a:ext>
            </a:extLst>
          </p:cNvPr>
          <p:cNvSpPr>
            <a:spLocks noGrp="1"/>
          </p:cNvSpPr>
          <p:nvPr>
            <p:ph type="title"/>
          </p:nvPr>
        </p:nvSpPr>
        <p:spPr>
          <a:xfrm>
            <a:off x="389436" y="171450"/>
            <a:ext cx="8363938" cy="609398"/>
          </a:xfrm>
        </p:spPr>
        <p:txBody>
          <a:bodyPr/>
          <a:lstStyle/>
          <a:p>
            <a:r>
              <a:rPr lang="en-US" dirty="0" err="1"/>
              <a:t>ClaimBuster</a:t>
            </a:r>
            <a:r>
              <a:rPr lang="en-US" dirty="0"/>
              <a:t> API</a:t>
            </a:r>
          </a:p>
        </p:txBody>
      </p:sp>
      <p:sp>
        <p:nvSpPr>
          <p:cNvPr id="4" name="Slide Number Placeholder 3">
            <a:extLst>
              <a:ext uri="{FF2B5EF4-FFF2-40B4-BE49-F238E27FC236}">
                <a16:creationId xmlns:a16="http://schemas.microsoft.com/office/drawing/2014/main" id="{D4CC2FC3-A947-A141-8CFF-FAEE4D249297}"/>
              </a:ext>
            </a:extLst>
          </p:cNvPr>
          <p:cNvSpPr>
            <a:spLocks noGrp="1"/>
          </p:cNvSpPr>
          <p:nvPr>
            <p:ph type="sldNum" sz="quarter" idx="10"/>
          </p:nvPr>
        </p:nvSpPr>
        <p:spPr/>
        <p:txBody>
          <a:bodyPr/>
          <a:lstStyle/>
          <a:p>
            <a:fld id="{FC2EED17-1836-6142-A4B1-ABB9C7C22E41}" type="slidenum">
              <a:rPr lang="en-US" smtClean="0"/>
              <a:pPr/>
              <a:t>24</a:t>
            </a:fld>
            <a:endParaRPr lang="en-US"/>
          </a:p>
        </p:txBody>
      </p:sp>
      <p:pic>
        <p:nvPicPr>
          <p:cNvPr id="5" name="Picture 4">
            <a:extLst>
              <a:ext uri="{FF2B5EF4-FFF2-40B4-BE49-F238E27FC236}">
                <a16:creationId xmlns:a16="http://schemas.microsoft.com/office/drawing/2014/main" id="{13F090A1-2495-6644-96AA-7CDF33E4D2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61968"/>
            <a:ext cx="9144000" cy="3547150"/>
          </a:xfrm>
          <a:prstGeom prst="rect">
            <a:avLst/>
          </a:prstGeom>
        </p:spPr>
      </p:pic>
    </p:spTree>
    <p:extLst>
      <p:ext uri="{BB962C8B-B14F-4D97-AF65-F5344CB8AC3E}">
        <p14:creationId xmlns:p14="http://schemas.microsoft.com/office/powerpoint/2010/main" val="2789599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89FCA5-A32D-0243-9255-A3B9A71319FF}"/>
              </a:ext>
            </a:extLst>
          </p:cNvPr>
          <p:cNvSpPr>
            <a:spLocks noGrp="1"/>
          </p:cNvSpPr>
          <p:nvPr>
            <p:ph type="sldNum" sz="quarter" idx="10"/>
          </p:nvPr>
        </p:nvSpPr>
        <p:spPr/>
        <p:txBody>
          <a:bodyPr/>
          <a:lstStyle/>
          <a:p>
            <a:fld id="{FC2EED17-1836-6142-A4B1-ABB9C7C22E41}" type="slidenum">
              <a:rPr lang="en-US" smtClean="0"/>
              <a:pPr/>
              <a:t>25</a:t>
            </a:fld>
            <a:endParaRPr lang="en-US"/>
          </a:p>
        </p:txBody>
      </p:sp>
      <p:pic>
        <p:nvPicPr>
          <p:cNvPr id="7" name="Picture 6">
            <a:extLst>
              <a:ext uri="{FF2B5EF4-FFF2-40B4-BE49-F238E27FC236}">
                <a16:creationId xmlns:a16="http://schemas.microsoft.com/office/drawing/2014/main" id="{B9C24126-5266-5B40-876C-0F6A4715EA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1853"/>
            <a:ext cx="9144000" cy="4952246"/>
          </a:xfrm>
          <a:prstGeom prst="rect">
            <a:avLst/>
          </a:prstGeom>
        </p:spPr>
      </p:pic>
      <p:pic>
        <p:nvPicPr>
          <p:cNvPr id="5" name="Picture 2">
            <a:extLst>
              <a:ext uri="{FF2B5EF4-FFF2-40B4-BE49-F238E27FC236}">
                <a16:creationId xmlns:a16="http://schemas.microsoft.com/office/drawing/2014/main" id="{198C16EF-90AD-DA49-9719-CCFBF1C60DB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0483" y="3773262"/>
            <a:ext cx="5288255" cy="1232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a:extLst>
              <a:ext uri="{FF2B5EF4-FFF2-40B4-BE49-F238E27FC236}">
                <a16:creationId xmlns:a16="http://schemas.microsoft.com/office/drawing/2014/main" id="{DFB8767D-24A5-A548-BC07-54BC412080CC}"/>
              </a:ext>
            </a:extLst>
          </p:cNvPr>
          <p:cNvSpPr>
            <a:spLocks noGrp="1"/>
          </p:cNvSpPr>
          <p:nvPr>
            <p:ph type="title"/>
          </p:nvPr>
        </p:nvSpPr>
        <p:spPr>
          <a:xfrm>
            <a:off x="2695072" y="2662721"/>
            <a:ext cx="5175985" cy="973222"/>
          </a:xfrm>
        </p:spPr>
        <p:txBody>
          <a:bodyPr/>
          <a:lstStyle/>
          <a:p>
            <a:r>
              <a:rPr lang="en-US" sz="3600" b="1" dirty="0" err="1">
                <a:solidFill>
                  <a:srgbClr val="C00000"/>
                </a:solidFill>
              </a:rPr>
              <a:t>PolitiFact</a:t>
            </a:r>
            <a:r>
              <a:rPr lang="en-US" sz="3600" b="1" dirty="0">
                <a:solidFill>
                  <a:srgbClr val="C00000"/>
                </a:solidFill>
              </a:rPr>
              <a:t> “Buffet” of Factual Claims</a:t>
            </a:r>
          </a:p>
        </p:txBody>
      </p:sp>
    </p:spTree>
    <p:extLst>
      <p:ext uri="{BB962C8B-B14F-4D97-AF65-F5344CB8AC3E}">
        <p14:creationId xmlns:p14="http://schemas.microsoft.com/office/powerpoint/2010/main" val="139961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D05C2-1673-074C-BEEE-AC9C716F6898}"/>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BF8184B-3939-0449-BD20-387AEED089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072" y="0"/>
            <a:ext cx="4404283" cy="5143500"/>
          </a:xfrm>
          <a:prstGeom prst="rect">
            <a:avLst/>
          </a:prstGeom>
        </p:spPr>
      </p:pic>
      <p:pic>
        <p:nvPicPr>
          <p:cNvPr id="6" name="Picture 5">
            <a:extLst>
              <a:ext uri="{FF2B5EF4-FFF2-40B4-BE49-F238E27FC236}">
                <a16:creationId xmlns:a16="http://schemas.microsoft.com/office/drawing/2014/main" id="{C892FB10-E22E-A549-8373-E01D7F80B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1954" y="3565108"/>
            <a:ext cx="4976867" cy="1513139"/>
          </a:xfrm>
          <a:prstGeom prst="rect">
            <a:avLst/>
          </a:prstGeom>
          <a:noFill/>
        </p:spPr>
      </p:pic>
      <p:sp>
        <p:nvSpPr>
          <p:cNvPr id="9" name="Rectangle 8">
            <a:extLst>
              <a:ext uri="{FF2B5EF4-FFF2-40B4-BE49-F238E27FC236}">
                <a16:creationId xmlns:a16="http://schemas.microsoft.com/office/drawing/2014/main" id="{EC08FABB-D2C2-2346-9865-EA46696FDFD7}"/>
              </a:ext>
            </a:extLst>
          </p:cNvPr>
          <p:cNvSpPr/>
          <p:nvPr/>
        </p:nvSpPr>
        <p:spPr>
          <a:xfrm>
            <a:off x="0" y="935930"/>
            <a:ext cx="4111954" cy="3785652"/>
          </a:xfrm>
          <a:prstGeom prst="rect">
            <a:avLst/>
          </a:prstGeom>
        </p:spPr>
        <p:txBody>
          <a:bodyPr wrap="square">
            <a:spAutoFit/>
          </a:bodyPr>
          <a:lstStyle/>
          <a:p>
            <a:pPr lvl="0" defTabSz="686047">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Duke Reporters’ Lab uses </a:t>
            </a:r>
            <a:r>
              <a:rPr kumimoji="0" lang="en-US" sz="2400" b="0" i="0" u="none" strike="noStrike" kern="1200" cap="none" spc="0" normalizeH="0" baseline="0" noProof="0" dirty="0" err="1">
                <a:ln>
                  <a:noFill/>
                </a:ln>
                <a:solidFill>
                  <a:srgbClr val="C00000"/>
                </a:solidFill>
                <a:effectLst/>
                <a:uLnTx/>
                <a:uFillTx/>
                <a:latin typeface="Garamond" panose="02020404030301010803" pitchFamily="18" charset="0"/>
                <a:ea typeface="+mn-ea"/>
                <a:cs typeface="+mn-cs"/>
              </a:rPr>
              <a:t>ClaimBuster</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 API in creating daily newsletters that recommend </a:t>
            </a:r>
            <a:r>
              <a:rPr lang="en-US" sz="2400" dirty="0">
                <a:solidFill>
                  <a:srgbClr val="C00000"/>
                </a:solidFill>
                <a:latin typeface="Garamond" panose="02020404030301010803" pitchFamily="18" charset="0"/>
              </a:rPr>
              <a:t>to The Washington Post, New York Times, PolitiFact, and other fact-checkers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most check-worthy claims in CNN programs, Tweets, Facebook ports, and the Congressional Record.</a:t>
            </a:r>
          </a:p>
        </p:txBody>
      </p:sp>
    </p:spTree>
    <p:extLst>
      <p:ext uri="{BB962C8B-B14F-4D97-AF65-F5344CB8AC3E}">
        <p14:creationId xmlns:p14="http://schemas.microsoft.com/office/powerpoint/2010/main" val="4061631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40862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Title 1"/>
          <p:cNvSpPr>
            <a:spLocks noGrp="1"/>
          </p:cNvSpPr>
          <p:nvPr>
            <p:ph type="title"/>
          </p:nvPr>
        </p:nvSpPr>
        <p:spPr>
          <a:xfrm>
            <a:off x="307975" y="241532"/>
            <a:ext cx="7824981" cy="387798"/>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First-ever End-to-end F</a:t>
            </a:r>
            <a:r>
              <a:rPr lang="en-US" altLang="zh-CN"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act-checking</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131" y="415816"/>
            <a:ext cx="1443573" cy="1202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291739"/>
            <a:ext cx="8514024" cy="38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B259A9D5-89C9-7248-B1D3-CD1A5C9EB65D}"/>
              </a:ext>
            </a:extLst>
          </p:cNvPr>
          <p:cNvSpPr txBox="1">
            <a:spLocks/>
          </p:cNvSpPr>
          <p:nvPr/>
        </p:nvSpPr>
        <p:spPr>
          <a:xfrm>
            <a:off x="-15390" y="664081"/>
            <a:ext cx="7835087" cy="679828"/>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[CIKM15a, KDD17, VLDB17demo, IJCNN18]</a:t>
            </a:r>
          </a:p>
          <a:p>
            <a:pPr lvl="0">
              <a:defRPr/>
            </a:pPr>
            <a:r>
              <a:rPr lang="en-US" sz="18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First Runner-Up, SIGMOD17 Student Research Competition</a:t>
            </a:r>
            <a:endPar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80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237" y="-21581"/>
            <a:ext cx="7419757" cy="5165081"/>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641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ular Callout 15">
            <a:extLst>
              <a:ext uri="{FF2B5EF4-FFF2-40B4-BE49-F238E27FC236}">
                <a16:creationId xmlns:a16="http://schemas.microsoft.com/office/drawing/2014/main" id="{70059908-7211-C548-BEE9-466AAA94F0A6}"/>
              </a:ext>
            </a:extLst>
          </p:cNvPr>
          <p:cNvSpPr/>
          <p:nvPr/>
        </p:nvSpPr>
        <p:spPr bwMode="auto">
          <a:xfrm>
            <a:off x="87549" y="849455"/>
            <a:ext cx="6695872" cy="1245034"/>
          </a:xfrm>
          <a:prstGeom prst="wedgeRoundRectCallout">
            <a:avLst>
              <a:gd name="adj1" fmla="val 2632"/>
              <a:gd name="adj2" fmla="val 84173"/>
              <a:gd name="adj3" fmla="val 1666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50979194-19D6-2242-95FE-CA5A27C0D1F2}"/>
              </a:ext>
            </a:extLst>
          </p:cNvPr>
          <p:cNvSpPr/>
          <p:nvPr/>
        </p:nvSpPr>
        <p:spPr>
          <a:xfrm>
            <a:off x="7063176" y="1059889"/>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sp>
        <p:nvSpPr>
          <p:cNvPr id="13" name="Title 2">
            <a:extLst>
              <a:ext uri="{FF2B5EF4-FFF2-40B4-BE49-F238E27FC236}">
                <a16:creationId xmlns:a16="http://schemas.microsoft.com/office/drawing/2014/main" id="{D8682586-D9FE-B741-BCE9-ABA51D4CC234}"/>
              </a:ext>
            </a:extLst>
          </p:cNvPr>
          <p:cNvSpPr>
            <a:spLocks noGrp="1"/>
          </p:cNvSpPr>
          <p:nvPr>
            <p:ph type="title"/>
          </p:nvPr>
        </p:nvSpPr>
        <p:spPr>
          <a:xfrm>
            <a:off x="162838" y="52231"/>
            <a:ext cx="7928976" cy="722751"/>
          </a:xfrm>
        </p:spPr>
        <p:txBody>
          <a:bodyPr lIns="91440" tIns="45720" rIns="91440" bIns="45720" anchor="ctr" anchorCtr="0">
            <a:normAutofit/>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pic>
        <p:nvPicPr>
          <p:cNvPr id="14" name="Picture 13">
            <a:extLst>
              <a:ext uri="{FF2B5EF4-FFF2-40B4-BE49-F238E27FC236}">
                <a16:creationId xmlns:a16="http://schemas.microsoft.com/office/drawing/2014/main" id="{6452CC14-CC8F-C44A-877E-E67B852F80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2827" y="2775045"/>
            <a:ext cx="2894473" cy="2204007"/>
          </a:xfrm>
          <a:prstGeom prst="rect">
            <a:avLst/>
          </a:prstGeom>
        </p:spPr>
      </p:pic>
      <p:pic>
        <p:nvPicPr>
          <p:cNvPr id="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639145-FFC8-854F-ABAF-7E6BE2E4A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9490" y="2538166"/>
            <a:ext cx="1439711" cy="9589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A3954BCD-8E3E-4E4E-802E-3B22745D1D55}"/>
              </a:ext>
            </a:extLst>
          </p:cNvPr>
          <p:cNvSpPr/>
          <p:nvPr/>
        </p:nvSpPr>
        <p:spPr bwMode="auto">
          <a:xfrm>
            <a:off x="0" y="2331368"/>
            <a:ext cx="2315411" cy="1674770"/>
          </a:xfrm>
          <a:prstGeom prst="cloudCallout">
            <a:avLst>
              <a:gd name="adj1" fmla="val 49879"/>
              <a:gd name="adj2" fmla="val 27494"/>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13749E0F-4902-9B4F-8C46-E8C2BAB2E09B}"/>
              </a:ext>
            </a:extLst>
          </p:cNvPr>
          <p:cNvSpPr/>
          <p:nvPr/>
        </p:nvSpPr>
        <p:spPr>
          <a:xfrm>
            <a:off x="232090" y="2568588"/>
            <a:ext cx="2083321" cy="1200329"/>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17" name="Rectangle 16">
            <a:extLst>
              <a:ext uri="{FF2B5EF4-FFF2-40B4-BE49-F238E27FC236}">
                <a16:creationId xmlns:a16="http://schemas.microsoft.com/office/drawing/2014/main" id="{E072FDBA-23A3-D944-9863-59F07D1E03E5}"/>
              </a:ext>
            </a:extLst>
          </p:cNvPr>
          <p:cNvSpPr/>
          <p:nvPr/>
        </p:nvSpPr>
        <p:spPr>
          <a:xfrm>
            <a:off x="101416" y="866453"/>
            <a:ext cx="6845030" cy="1200329"/>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18" name="Picture 17">
            <a:extLst>
              <a:ext uri="{FF2B5EF4-FFF2-40B4-BE49-F238E27FC236}">
                <a16:creationId xmlns:a16="http://schemas.microsoft.com/office/drawing/2014/main" id="{6A2BB2B9-8929-AD4E-8BCD-E7B9DBD193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5460" y="2111008"/>
            <a:ext cx="3098388" cy="2958019"/>
          </a:xfrm>
          <a:prstGeom prst="rect">
            <a:avLst/>
          </a:prstGeom>
        </p:spPr>
      </p:pic>
    </p:spTree>
    <p:extLst>
      <p:ext uri="{BB962C8B-B14F-4D97-AF65-F5344CB8AC3E}">
        <p14:creationId xmlns:p14="http://schemas.microsoft.com/office/powerpoint/2010/main" val="2329369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63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68166" y="1063229"/>
            <a:ext cx="8934269"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b="1" dirty="0">
                <a:solidFill>
                  <a:srgbClr val="C00000"/>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31</a:t>
            </a:fld>
            <a:endParaRPr lang="en-US" dirty="0"/>
          </a:p>
        </p:txBody>
      </p:sp>
    </p:spTree>
    <p:extLst>
      <p:ext uri="{BB962C8B-B14F-4D97-AF65-F5344CB8AC3E}">
        <p14:creationId xmlns:p14="http://schemas.microsoft.com/office/powerpoint/2010/main" val="141037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CB0B5-46AD-9740-855E-CDA2CF01FA92}"/>
              </a:ext>
            </a:extLst>
          </p:cNvPr>
          <p:cNvSpPr>
            <a:spLocks noGrp="1"/>
          </p:cNvSpPr>
          <p:nvPr>
            <p:ph type="sldNum" sz="quarter" idx="10"/>
          </p:nvPr>
        </p:nvSpPr>
        <p:spPr/>
        <p:txBody>
          <a:bodyPr/>
          <a:lstStyle/>
          <a:p>
            <a:fld id="{FC2EED17-1836-6142-A4B1-ABB9C7C22E41}" type="slidenum">
              <a:rPr lang="en-US" smtClean="0"/>
              <a:pPr/>
              <a:t>32</a:t>
            </a:fld>
            <a:endParaRPr lang="en-US"/>
          </a:p>
        </p:txBody>
      </p:sp>
      <p:pic>
        <p:nvPicPr>
          <p:cNvPr id="8" name="Picture 7">
            <a:extLst>
              <a:ext uri="{FF2B5EF4-FFF2-40B4-BE49-F238E27FC236}">
                <a16:creationId xmlns:a16="http://schemas.microsoft.com/office/drawing/2014/main" id="{CAEDABA3-73B4-5F44-BC0C-FB5E77797C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379" y="652438"/>
            <a:ext cx="7520002" cy="4491062"/>
          </a:xfrm>
          <a:prstGeom prst="rect">
            <a:avLst/>
          </a:prstGeom>
        </p:spPr>
      </p:pic>
      <p:sp>
        <p:nvSpPr>
          <p:cNvPr id="9" name="Title 1">
            <a:extLst>
              <a:ext uri="{FF2B5EF4-FFF2-40B4-BE49-F238E27FC236}">
                <a16:creationId xmlns:a16="http://schemas.microsoft.com/office/drawing/2014/main" id="{278CDE4B-C13A-C24E-A7B3-4E4C293E4E7A}"/>
              </a:ext>
            </a:extLst>
          </p:cNvPr>
          <p:cNvSpPr txBox="1">
            <a:spLocks/>
          </p:cNvSpPr>
          <p:nvPr/>
        </p:nvSpPr>
        <p:spPr>
          <a:xfrm>
            <a:off x="221942" y="54805"/>
            <a:ext cx="7874493" cy="604955"/>
          </a:xfrm>
          <a:prstGeom prst="rect">
            <a:avLst/>
          </a:prstGeom>
        </p:spPr>
        <p:txBody>
          <a:bodyPr vert="horz" lIns="91440" tIns="45720" rIns="91440" bIns="45720" rtlCol="0" anchor="ctr">
            <a:normAutofit fontScale="90000" lnSpcReduction="100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000" dirty="0" err="1">
                <a:solidFill>
                  <a:srgbClr val="C00000"/>
                </a:solidFill>
              </a:rPr>
              <a:t>ClaimPortal</a:t>
            </a:r>
            <a:r>
              <a:rPr lang="en-US" sz="2000" dirty="0"/>
              <a:t>: Integrated Monitoring, Searching, Checking, and Analytics of Factual Claims on Twitter</a:t>
            </a:r>
          </a:p>
        </p:txBody>
      </p:sp>
      <p:sp>
        <p:nvSpPr>
          <p:cNvPr id="10" name="Rectangle 9">
            <a:extLst>
              <a:ext uri="{FF2B5EF4-FFF2-40B4-BE49-F238E27FC236}">
                <a16:creationId xmlns:a16="http://schemas.microsoft.com/office/drawing/2014/main" id="{780A2DF0-ADEE-E342-B17A-2B4AE2979032}"/>
              </a:ext>
            </a:extLst>
          </p:cNvPr>
          <p:cNvSpPr/>
          <p:nvPr/>
        </p:nvSpPr>
        <p:spPr>
          <a:xfrm>
            <a:off x="1438281" y="499339"/>
            <a:ext cx="6597354" cy="523220"/>
          </a:xfrm>
          <a:prstGeom prst="rect">
            <a:avLst/>
          </a:prstGeom>
        </p:spPr>
        <p:txBody>
          <a:bodyPr wrap="square">
            <a:spAutoFit/>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https://idir.uta.edu/claimportal/</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42957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84083" y="1085849"/>
            <a:ext cx="9018352"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b="1" dirty="0" err="1">
                <a:solidFill>
                  <a:srgbClr val="C00000"/>
                </a:solidFill>
              </a:rPr>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33</a:t>
            </a:fld>
            <a:endParaRPr lang="en-US" dirty="0"/>
          </a:p>
        </p:txBody>
      </p:sp>
    </p:spTree>
    <p:extLst>
      <p:ext uri="{BB962C8B-B14F-4D97-AF65-F5344CB8AC3E}">
        <p14:creationId xmlns:p14="http://schemas.microsoft.com/office/powerpoint/2010/main" val="20057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ular Callout 15">
            <a:extLst>
              <a:ext uri="{FF2B5EF4-FFF2-40B4-BE49-F238E27FC236}">
                <a16:creationId xmlns:a16="http://schemas.microsoft.com/office/drawing/2014/main" id="{70059908-7211-C548-BEE9-466AAA94F0A6}"/>
              </a:ext>
            </a:extLst>
          </p:cNvPr>
          <p:cNvSpPr/>
          <p:nvPr/>
        </p:nvSpPr>
        <p:spPr bwMode="auto">
          <a:xfrm>
            <a:off x="87549" y="849455"/>
            <a:ext cx="6695872" cy="1245034"/>
          </a:xfrm>
          <a:prstGeom prst="wedgeRoundRectCallout">
            <a:avLst>
              <a:gd name="adj1" fmla="val 2632"/>
              <a:gd name="adj2" fmla="val 84173"/>
              <a:gd name="adj3" fmla="val 1666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50979194-19D6-2242-95FE-CA5A27C0D1F2}"/>
              </a:ext>
            </a:extLst>
          </p:cNvPr>
          <p:cNvSpPr/>
          <p:nvPr/>
        </p:nvSpPr>
        <p:spPr>
          <a:xfrm>
            <a:off x="7063176" y="1059889"/>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pic>
        <p:nvPicPr>
          <p:cNvPr id="14" name="Picture 13">
            <a:extLst>
              <a:ext uri="{FF2B5EF4-FFF2-40B4-BE49-F238E27FC236}">
                <a16:creationId xmlns:a16="http://schemas.microsoft.com/office/drawing/2014/main" id="{6452CC14-CC8F-C44A-877E-E67B852F80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2827" y="2775045"/>
            <a:ext cx="2894473" cy="2204007"/>
          </a:xfrm>
          <a:prstGeom prst="rect">
            <a:avLst/>
          </a:prstGeom>
        </p:spPr>
      </p:pic>
      <p:pic>
        <p:nvPicPr>
          <p:cNvPr id="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639145-FFC8-854F-ABAF-7E6BE2E4A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9490" y="2538166"/>
            <a:ext cx="1439711" cy="9589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A3954BCD-8E3E-4E4E-802E-3B22745D1D55}"/>
              </a:ext>
            </a:extLst>
          </p:cNvPr>
          <p:cNvSpPr/>
          <p:nvPr/>
        </p:nvSpPr>
        <p:spPr bwMode="auto">
          <a:xfrm>
            <a:off x="0" y="2331368"/>
            <a:ext cx="2315411" cy="1674770"/>
          </a:xfrm>
          <a:prstGeom prst="cloudCallout">
            <a:avLst>
              <a:gd name="adj1" fmla="val 49879"/>
              <a:gd name="adj2" fmla="val 27494"/>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13749E0F-4902-9B4F-8C46-E8C2BAB2E09B}"/>
              </a:ext>
            </a:extLst>
          </p:cNvPr>
          <p:cNvSpPr/>
          <p:nvPr/>
        </p:nvSpPr>
        <p:spPr>
          <a:xfrm>
            <a:off x="232090" y="2568588"/>
            <a:ext cx="2083321" cy="1200329"/>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17" name="Rectangle 16">
            <a:extLst>
              <a:ext uri="{FF2B5EF4-FFF2-40B4-BE49-F238E27FC236}">
                <a16:creationId xmlns:a16="http://schemas.microsoft.com/office/drawing/2014/main" id="{E072FDBA-23A3-D944-9863-59F07D1E03E5}"/>
              </a:ext>
            </a:extLst>
          </p:cNvPr>
          <p:cNvSpPr/>
          <p:nvPr/>
        </p:nvSpPr>
        <p:spPr>
          <a:xfrm>
            <a:off x="101416" y="866453"/>
            <a:ext cx="6845030" cy="1200329"/>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18" name="Picture 17">
            <a:extLst>
              <a:ext uri="{FF2B5EF4-FFF2-40B4-BE49-F238E27FC236}">
                <a16:creationId xmlns:a16="http://schemas.microsoft.com/office/drawing/2014/main" id="{6A2BB2B9-8929-AD4E-8BCD-E7B9DBD193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5460" y="2111008"/>
            <a:ext cx="3098388" cy="2958019"/>
          </a:xfrm>
          <a:prstGeom prst="rect">
            <a:avLst/>
          </a:prstGeom>
        </p:spPr>
      </p:pic>
      <p:sp>
        <p:nvSpPr>
          <p:cNvPr id="15" name="Title 2">
            <a:extLst>
              <a:ext uri="{FF2B5EF4-FFF2-40B4-BE49-F238E27FC236}">
                <a16:creationId xmlns:a16="http://schemas.microsoft.com/office/drawing/2014/main" id="{401466A3-A523-954A-9FE7-2A9025BF4F59}"/>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a:t>How it Started</a:t>
            </a:r>
          </a:p>
        </p:txBody>
      </p:sp>
    </p:spTree>
    <p:extLst>
      <p:ext uri="{BB962C8B-B14F-4D97-AF65-F5344CB8AC3E}">
        <p14:creationId xmlns:p14="http://schemas.microsoft.com/office/powerpoint/2010/main" val="580189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26566" y="1458833"/>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5" name="Right Arrow 4"/>
          <p:cNvSpPr/>
          <p:nvPr/>
        </p:nvSpPr>
        <p:spPr bwMode="auto">
          <a:xfrm rot="5400000">
            <a:off x="7295340" y="328378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6" name="Title 1"/>
          <p:cNvSpPr txBox="1">
            <a:spLocks/>
          </p:cNvSpPr>
          <p:nvPr/>
        </p:nvSpPr>
        <p:spPr>
          <a:xfrm>
            <a:off x="5198807" y="863645"/>
            <a:ext cx="3563564"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New tuple appended to database</a:t>
            </a:r>
          </a:p>
        </p:txBody>
      </p:sp>
      <p:sp>
        <p:nvSpPr>
          <p:cNvPr id="7" name="Title 1"/>
          <p:cNvSpPr txBox="1">
            <a:spLocks/>
          </p:cNvSpPr>
          <p:nvPr/>
        </p:nvSpPr>
        <p:spPr>
          <a:xfrm>
            <a:off x="6343131" y="3861205"/>
            <a:ext cx="256809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Fact-finding algorithms</a:t>
            </a:r>
          </a:p>
        </p:txBody>
      </p:sp>
      <p:sp>
        <p:nvSpPr>
          <p:cNvPr id="9" name="Rectangle 8"/>
          <p:cNvSpPr/>
          <p:nvPr/>
        </p:nvSpPr>
        <p:spPr bwMode="auto">
          <a:xfrm>
            <a:off x="211455" y="3439466"/>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just" defTabSz="686047" rtl="0" eaLnBrk="1" fontAlgn="auto" latinLnBrk="0" hangingPunct="1">
              <a:lnSpc>
                <a:spcPct val="90000"/>
              </a:lnSpc>
              <a:spcBef>
                <a:spcPct val="0"/>
              </a:spcBef>
              <a:spcAft>
                <a:spcPts val="0"/>
              </a:spcAft>
              <a:buClrTx/>
              <a:buSzTx/>
              <a:buFontTx/>
              <a:buNone/>
              <a:tabLst>
                <a:tab pos="6400800" algn="l"/>
              </a:tabLst>
              <a:defRPr/>
            </a:pPr>
            <a:r>
              <a:rPr kumimoji="0" lang="en-US" sz="1600" b="0" i="0" u="none" strike="noStrike" kern="1200" cap="none" spc="-100" normalizeH="0" baseline="0" noProof="0" dirty="0">
                <a:ln w="3175">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Wesley had </a:t>
            </a:r>
            <a:r>
              <a:rPr kumimoji="0" lang="en-US" sz="1600" b="0" i="0" u="none" strike="noStrike" kern="1200" cap="none" spc="-100" normalizeH="0" baseline="0" noProof="0" dirty="0">
                <a:ln w="3175">
                  <a:noFill/>
                </a:ln>
                <a:solidFill>
                  <a:srgbClr val="910091"/>
                </a:solidFill>
                <a:effectLst/>
                <a:uLnTx/>
                <a:uFillTx/>
                <a:latin typeface="Open Sans" panose="020B0606030504020204" pitchFamily="34" charset="0"/>
                <a:ea typeface="Open Sans" panose="020B0606030504020204" pitchFamily="34" charset="0"/>
                <a:cs typeface="Open Sans" panose="020B0606030504020204" pitchFamily="34" charset="0"/>
              </a:rPr>
              <a:t>12 points, 13 assists and 5 rebounds </a:t>
            </a:r>
            <a:r>
              <a:rPr kumimoji="0" lang="en-US" sz="1600" b="0" i="0" u="none" strike="noStrike" kern="1200" cap="none" spc="-100" normalizeH="0" baseline="0" noProof="0" dirty="0">
                <a:ln w="3175">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on February 25, 1996 to become the first player with a 12/13/5 (points/assists/rebounds) in </a:t>
            </a:r>
            <a:r>
              <a:rPr kumimoji="0" lang="en-US" sz="1600" b="0" i="0" u="none" strike="noStrike" kern="1200" cap="none" spc="-100" normalizeH="0" baseline="0" noProof="0" dirty="0">
                <a:ln w="3175">
                  <a:noFill/>
                </a:ln>
                <a:solidFill>
                  <a:srgbClr val="910091"/>
                </a:solidFill>
                <a:effectLst/>
                <a:uLnTx/>
                <a:uFillTx/>
                <a:latin typeface="Open Sans" panose="020B0606030504020204" pitchFamily="34" charset="0"/>
                <a:ea typeface="Open Sans" panose="020B0606030504020204" pitchFamily="34" charset="0"/>
                <a:cs typeface="Open Sans" panose="020B0606030504020204" pitchFamily="34" charset="0"/>
              </a:rPr>
              <a:t>February. </a:t>
            </a:r>
          </a:p>
        </p:txBody>
      </p:sp>
      <p:sp>
        <p:nvSpPr>
          <p:cNvPr id="10" name="Right Arrow 9"/>
          <p:cNvSpPr/>
          <p:nvPr/>
        </p:nvSpPr>
        <p:spPr bwMode="auto">
          <a:xfrm flipH="1">
            <a:off x="5186187" y="3807272"/>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11" name="Title 1"/>
          <p:cNvSpPr txBox="1">
            <a:spLocks/>
          </p:cNvSpPr>
          <p:nvPr/>
        </p:nvSpPr>
        <p:spPr>
          <a:xfrm>
            <a:off x="190190" y="4475030"/>
            <a:ext cx="6029853"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Number-based facts make news stories more engaging</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633" y="145458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067633" y="262616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C00000"/>
              </a:solidFill>
              <a:effectLst/>
              <a:uLnTx/>
              <a:uFillTx/>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5964" y="1122975"/>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a:t>Exceptional Fact Finding</a:t>
            </a:r>
          </a:p>
        </p:txBody>
      </p:sp>
      <p:sp>
        <p:nvSpPr>
          <p:cNvPr id="18" name="Rectangle 17"/>
          <p:cNvSpPr/>
          <p:nvPr/>
        </p:nvSpPr>
        <p:spPr>
          <a:xfrm>
            <a:off x="23778" y="2111889"/>
            <a:ext cx="5066713"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Real-world event </a:t>
            </a: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(sports, transportation, crime, weather, finance, social media)</a:t>
            </a:r>
          </a:p>
        </p:txBody>
      </p:sp>
      <p:sp>
        <p:nvSpPr>
          <p:cNvPr id="16" name="Slide Number Placeholder 2"/>
          <p:cNvSpPr>
            <a:spLocks noGrp="1"/>
          </p:cNvSpPr>
          <p:nvPr>
            <p:ph type="sldNum" sz="quarter" idx="4294967295"/>
          </p:nvPr>
        </p:nvSpPr>
        <p:spPr>
          <a:xfrm>
            <a:off x="6993484"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2642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0" y="63798"/>
            <a:ext cx="7340395" cy="5064798"/>
          </a:xfrm>
          <a:prstGeom prst="rect">
            <a:avLst/>
          </a:prstGeom>
        </p:spPr>
      </p:pic>
      <p:sp>
        <p:nvSpPr>
          <p:cNvPr id="4" name="Title 1"/>
          <p:cNvSpPr txBox="1">
            <a:spLocks/>
          </p:cNvSpPr>
          <p:nvPr/>
        </p:nvSpPr>
        <p:spPr>
          <a:xfrm>
            <a:off x="0" y="4433717"/>
            <a:ext cx="5796369" cy="683264"/>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err="1">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idir.uta.edu</a:t>
            </a:r>
            <a:r>
              <a:rPr kumimoji="0" lang="en-US" sz="3600" b="1" i="0" u="none" strike="noStrike" kern="1200" cap="none" spc="-100" normalizeH="0" baseline="0" noProof="0" dirty="0">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3600" b="1" i="0" u="none" strike="noStrike" kern="1200" cap="none" spc="-100" normalizeH="0" baseline="0" noProof="0" dirty="0" err="1">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factwatcher</a:t>
            </a:r>
            <a:endParaRPr kumimoji="0" lang="en-US" sz="3600" b="1" i="0" u="none" strike="noStrike" kern="1200" cap="none" spc="-100" normalizeH="0" baseline="0" noProof="0" dirty="0">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1129" y="1315252"/>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p:cNvSpPr txBox="1"/>
          <p:nvPr/>
        </p:nvSpPr>
        <p:spPr>
          <a:xfrm>
            <a:off x="7581906" y="2402986"/>
            <a:ext cx="1427122"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Excellent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Demo Award</a:t>
            </a:r>
          </a:p>
        </p:txBody>
      </p:sp>
      <p:sp>
        <p:nvSpPr>
          <p:cNvPr id="12" name="Slide Number Placeholder 3">
            <a:extLst>
              <a:ext uri="{FF2B5EF4-FFF2-40B4-BE49-F238E27FC236}">
                <a16:creationId xmlns:a16="http://schemas.microsoft.com/office/drawing/2014/main" id="{F470D4A3-743D-E74A-828B-709020BDE63D}"/>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6254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a:spLocks noGrp="1"/>
          </p:cNvSpPr>
          <p:nvPr>
            <p:ph type="body" sz="quarter" idx="10"/>
          </p:nvPr>
        </p:nvSpPr>
        <p:spPr>
          <a:xfrm>
            <a:off x="389435" y="1175544"/>
            <a:ext cx="8518818" cy="3693319"/>
          </a:xfrm>
        </p:spPr>
        <p:txBody>
          <a:bodyPr/>
          <a:lstStyle/>
          <a:p>
            <a:pPr marL="6350" lvl="5" indent="0">
              <a:buNone/>
            </a:pPr>
            <a:r>
              <a:rPr lang="en-US" sz="2000" b="1" dirty="0" err="1">
                <a:solidFill>
                  <a:srgbClr val="13409F"/>
                </a:solidFill>
                <a:latin typeface="Garamond" panose="02020404030301010803" pitchFamily="18" charset="0"/>
              </a:rPr>
              <a:t>FactWatcher</a:t>
            </a:r>
            <a:r>
              <a:rPr lang="en-US" sz="2000" b="1" dirty="0">
                <a:solidFill>
                  <a:srgbClr val="13409F"/>
                </a:solidFill>
                <a:latin typeface="Garamond" panose="02020404030301010803" pitchFamily="18" charset="0"/>
              </a:rPr>
              <a:t> [VLDB14 demo]</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[ICDE14] Situational Facts: </a:t>
            </a:r>
            <a:r>
              <a:rPr lang="en-US" sz="2000" dirty="0">
                <a:latin typeface="Garamond" charset="0"/>
                <a:ea typeface="Garamond" charset="0"/>
                <a:cs typeface="Garamond" charset="0"/>
              </a:rPr>
              <a:t>“No other player scored more pts and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against DAL than Jordan.”</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[KDD12] One-of-the-Few: </a:t>
            </a:r>
            <a:r>
              <a:rPr lang="en-US" sz="2000" dirty="0">
                <a:latin typeface="Garamond" charset="0"/>
                <a:ea typeface="Garamond" charset="0"/>
                <a:cs typeface="Garamond" charset="0"/>
              </a:rPr>
              <a:t>“Jordan scored 10 pts &amp; 10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Only 3 others had similar performance.”</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[KDD11] Prominent Streaks: </a:t>
            </a:r>
            <a:r>
              <a:rPr lang="en-US" sz="2000" dirty="0">
                <a:latin typeface="Garamond" charset="0"/>
                <a:ea typeface="Garamond" charset="0"/>
                <a:cs typeface="Garamond" charset="0"/>
              </a:rPr>
              <a:t>“The Nikkei 225 closed below 10000 for the 12th consecutive week, the longest such streak since June 2009.” </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[TKDD14] General Prominent Streaks: </a:t>
            </a:r>
            <a:r>
              <a:rPr lang="en-US" sz="2000" dirty="0">
                <a:latin typeface="Garamond" charset="0"/>
                <a:ea typeface="Garamond" charset="0"/>
                <a:cs typeface="Garamond" charset="0"/>
              </a:rPr>
              <a:t>“James has scored at least 20 points and handed out 10 or more assists in each of his last five games against the Hawks, the longest streak he has ever had against one team.”</a:t>
            </a:r>
          </a:p>
          <a:p>
            <a:pPr marL="6350" lvl="5" indent="0">
              <a:buNone/>
            </a:pPr>
            <a:r>
              <a:rPr lang="en-US" sz="2000" dirty="0">
                <a:solidFill>
                  <a:srgbClr val="13409F"/>
                </a:solidFill>
                <a:latin typeface="Garamond" charset="0"/>
                <a:ea typeface="Garamond" charset="0"/>
                <a:cs typeface="Garamond" charset="0"/>
              </a:rPr>
              <a:t>Frequent Episode Mining [ICDE15]</a:t>
            </a:r>
          </a:p>
        </p:txBody>
      </p:sp>
      <p:sp>
        <p:nvSpPr>
          <p:cNvPr id="6" name="Slide Number Placeholder 3">
            <a:extLst>
              <a:ext uri="{FF2B5EF4-FFF2-40B4-BE49-F238E27FC236}">
                <a16:creationId xmlns:a16="http://schemas.microsoft.com/office/drawing/2014/main" id="{C38CA5E4-04C6-C74E-A619-8F535CF9090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itle 2">
            <a:extLst>
              <a:ext uri="{FF2B5EF4-FFF2-40B4-BE49-F238E27FC236}">
                <a16:creationId xmlns:a16="http://schemas.microsoft.com/office/drawing/2014/main" id="{CB63A6C1-8878-B143-A49D-842264613F57}"/>
              </a:ext>
            </a:extLst>
          </p:cNvPr>
          <p:cNvSpPr>
            <a:spLocks noGrp="1"/>
          </p:cNvSpPr>
          <p:nvPr>
            <p:ph type="title"/>
          </p:nvPr>
        </p:nvSpPr>
        <p:spPr>
          <a:xfrm>
            <a:off x="389436" y="171450"/>
            <a:ext cx="8363938" cy="671402"/>
          </a:xfrm>
        </p:spPr>
        <p:txBody>
          <a:bodyPr/>
          <a:lstStyle/>
          <a:p>
            <a:r>
              <a:rPr lang="en-US" dirty="0"/>
              <a:t>Fact-finding Algorithms</a:t>
            </a:r>
          </a:p>
        </p:txBody>
      </p:sp>
    </p:spTree>
    <p:extLst>
      <p:ext uri="{BB962C8B-B14F-4D97-AF65-F5344CB8AC3E}">
        <p14:creationId xmlns:p14="http://schemas.microsoft.com/office/powerpoint/2010/main" val="2564697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a:t>Fact-finding Algorithms</a:t>
            </a:r>
          </a:p>
        </p:txBody>
      </p:sp>
      <p:sp>
        <p:nvSpPr>
          <p:cNvPr id="17" name="Rectangle 16"/>
          <p:cNvSpPr/>
          <p:nvPr/>
        </p:nvSpPr>
        <p:spPr>
          <a:xfrm>
            <a:off x="280644" y="935447"/>
            <a:ext cx="8222146" cy="1938992"/>
          </a:xfrm>
          <a:prstGeom prst="rect">
            <a:avLst/>
          </a:prstGeom>
        </p:spPr>
        <p:txBody>
          <a:bodyPr wrap="square">
            <a:spAutoFit/>
          </a:bodyPr>
          <a:lstStyle/>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Many interesting facts in the real-world can be modeled as various types of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points.</a:t>
            </a:r>
          </a:p>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The gist of fact-finding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is to efficiently, incrementally maintain skyline points over ever-changing data, while considering constraints such as selection conditions.</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3890" y="2881180"/>
            <a:ext cx="5090702" cy="20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546024" y="4886310"/>
            <a:ext cx="6206434"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Stephan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Börzsönyi</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Donald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Kossmann</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Konrad Stocker: The Skyline Operator. ICDE 2001: 421-430</a:t>
            </a:r>
          </a:p>
        </p:txBody>
      </p:sp>
      <p:sp>
        <p:nvSpPr>
          <p:cNvPr id="7" name="Slide Number Placeholder 3">
            <a:extLst>
              <a:ext uri="{FF2B5EF4-FFF2-40B4-BE49-F238E27FC236}">
                <a16:creationId xmlns:a16="http://schemas.microsoft.com/office/drawing/2014/main" id="{41FEB6E7-0D60-BA4E-A612-621EA2208C3C}"/>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526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87796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December 1992.”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Title 2">
            <a:extLst>
              <a:ext uri="{FF2B5EF4-FFF2-40B4-BE49-F238E27FC236}">
                <a16:creationId xmlns:a16="http://schemas.microsoft.com/office/drawing/2014/main" id="{9F7BC519-46D2-F145-97FC-5ED8925EE2AF}"/>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189784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55E2494-C0B4-854B-8E6D-6F849BDC4FA0}"/>
              </a:ext>
            </a:extLst>
          </p:cNvPr>
          <p:cNvSpPr/>
          <p:nvPr/>
        </p:nvSpPr>
        <p:spPr>
          <a:xfrm>
            <a:off x="4462499" y="2537846"/>
            <a:ext cx="445060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This is </a:t>
            </a:r>
            <a:r>
              <a:rPr lang="en-US" sz="2000" b="1" dirty="0">
                <a:latin typeface="Open Sans" panose="020B0606030504020204" pitchFamily="34" charset="0"/>
                <a:ea typeface="Open Sans" panose="020B0606030504020204" pitchFamily="34" charset="0"/>
                <a:cs typeface="Open Sans" panose="020B0606030504020204" pitchFamily="34" charset="0"/>
              </a:rPr>
              <a:t>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Rectangle 2">
            <a:extLst>
              <a:ext uri="{FF2B5EF4-FFF2-40B4-BE49-F238E27FC236}">
                <a16:creationId xmlns:a16="http://schemas.microsoft.com/office/drawing/2014/main" id="{E215E5B4-E1A0-FE4A-BCF5-4AADA14DD6D9}"/>
              </a:ext>
            </a:extLst>
          </p:cNvPr>
          <p:cNvSpPr/>
          <p:nvPr/>
        </p:nvSpPr>
        <p:spPr>
          <a:xfrm>
            <a:off x="3425551" y="780488"/>
            <a:ext cx="5632479"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000" b="1" dirty="0">
                <a:latin typeface="Open Sans" panose="020B0606030504020204" pitchFamily="34" charset="0"/>
                <a:ea typeface="Open Sans" panose="020B0606030504020204" pitchFamily="34" charset="0"/>
                <a:cs typeface="Open Sans" panose="020B0606030504020204" pitchFamily="34" charset="0"/>
              </a:rPr>
              <a:t>Developing the Field of 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 Workshop, July 27-31, 2009</a:t>
            </a:r>
          </a:p>
        </p:txBody>
      </p:sp>
      <p:pic>
        <p:nvPicPr>
          <p:cNvPr id="15" name="Picture 5" descr="https://encrypted-tbn0.gstatic.com/images?q=tbn:ANd9GcQmacckEcQ-JgmhmqEvnzpmu7PXl_F0xmLbIDKK5ZSQ_rUFs1xvrw">
            <a:extLst>
              <a:ext uri="{FF2B5EF4-FFF2-40B4-BE49-F238E27FC236}">
                <a16:creationId xmlns:a16="http://schemas.microsoft.com/office/drawing/2014/main" id="{34B674AF-F9B1-7C43-859F-A0577942D46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87256" y="737890"/>
            <a:ext cx="835200" cy="835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528" y="665217"/>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7738" y="689894"/>
            <a:ext cx="716702" cy="889073"/>
          </a:xfrm>
          <a:prstGeom prst="rect">
            <a:avLst/>
          </a:prstGeom>
        </p:spPr>
      </p:pic>
      <p:sp>
        <p:nvSpPr>
          <p:cNvPr id="18" name="Rectangle 17">
            <a:extLst>
              <a:ext uri="{FF2B5EF4-FFF2-40B4-BE49-F238E27FC236}">
                <a16:creationId xmlns:a16="http://schemas.microsoft.com/office/drawing/2014/main" id="{B9A3FCE2-048A-A34E-862D-F7CC8AF29694}"/>
              </a:ext>
            </a:extLst>
          </p:cNvPr>
          <p:cNvSpPr/>
          <p:nvPr/>
        </p:nvSpPr>
        <p:spPr>
          <a:xfrm>
            <a:off x="2071843" y="1885865"/>
            <a:ext cx="530229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Let’s work on this </a:t>
            </a:r>
            <a:r>
              <a:rPr lang="en-US" sz="2000" b="1" i="1" dirty="0">
                <a:latin typeface="Open Sans" panose="020B0606030504020204" pitchFamily="34" charset="0"/>
                <a:ea typeface="Open Sans" panose="020B0606030504020204" pitchFamily="34" charset="0"/>
                <a:cs typeface="Open Sans" panose="020B0606030504020204" pitchFamily="34" charset="0"/>
              </a:rPr>
              <a:t>fact-finding</a:t>
            </a:r>
            <a:r>
              <a:rPr lang="en-US" sz="2000" dirty="0">
                <a:latin typeface="Open Sans" panose="020B0606030504020204" pitchFamily="34" charset="0"/>
                <a:ea typeface="Open Sans" panose="020B0606030504020204" pitchFamily="34" charset="0"/>
                <a:cs typeface="Open Sans" panose="020B0606030504020204" pitchFamily="34" charset="0"/>
              </a:rPr>
              <a:t> problem.</a:t>
            </a:r>
          </a:p>
        </p:txBody>
      </p:sp>
      <p:pic>
        <p:nvPicPr>
          <p:cNvPr id="19" name="Picture 18">
            <a:extLst>
              <a:ext uri="{FF2B5EF4-FFF2-40B4-BE49-F238E27FC236}">
                <a16:creationId xmlns:a16="http://schemas.microsoft.com/office/drawing/2014/main" id="{A2936768-2A95-5641-B314-F08BC5B5D33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9675" y="1868801"/>
            <a:ext cx="920746" cy="860227"/>
          </a:xfrm>
          <a:prstGeom prst="rect">
            <a:avLst/>
          </a:prstGeom>
        </p:spPr>
      </p:pic>
      <p:pic>
        <p:nvPicPr>
          <p:cNvPr id="20" name="Picture 3" descr="C:\home\clouds\Google Drive\Docs\UTA homepage\cli.jpg">
            <a:extLst>
              <a:ext uri="{FF2B5EF4-FFF2-40B4-BE49-F238E27FC236}">
                <a16:creationId xmlns:a16="http://schemas.microsoft.com/office/drawing/2014/main" id="{68ED9342-B400-DF41-9840-21D6C578AB4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5528" y="1842921"/>
            <a:ext cx="762725" cy="886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encrypted-tbn0.gstatic.com/images?q=tbn:ANd9GcQmacckEcQ-JgmhmqEvnzpmu7PXl_F0xmLbIDKK5ZSQ_rUFs1xvrw">
            <a:extLst>
              <a:ext uri="{FF2B5EF4-FFF2-40B4-BE49-F238E27FC236}">
                <a16:creationId xmlns:a16="http://schemas.microsoft.com/office/drawing/2014/main" id="{CA3DA7C5-A92F-C34A-8C71-7EEEE56D4E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77601" y="2957110"/>
            <a:ext cx="809199" cy="809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home\clouds\Google Drive\Docs\UTA homepage\cli.jpg">
            <a:extLst>
              <a:ext uri="{FF2B5EF4-FFF2-40B4-BE49-F238E27FC236}">
                <a16:creationId xmlns:a16="http://schemas.microsoft.com/office/drawing/2014/main" id="{07321372-0DB4-3040-9254-570E15647F2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78957" y="2899109"/>
            <a:ext cx="810049" cy="94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tourschina.com/ChinaMap/bigimg/20070523-0000000344.jpg">
            <a:extLst>
              <a:ext uri="{FF2B5EF4-FFF2-40B4-BE49-F238E27FC236}">
                <a16:creationId xmlns:a16="http://schemas.microsoft.com/office/drawing/2014/main" id="{1CFC7651-F8DD-F545-8FDD-EF62D09D8C2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8055" y="2874201"/>
            <a:ext cx="1599366" cy="12735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P Labs.png">
            <a:hlinkClick r:id="rId10"/>
            <a:extLst>
              <a:ext uri="{FF2B5EF4-FFF2-40B4-BE49-F238E27FC236}">
                <a16:creationId xmlns:a16="http://schemas.microsoft.com/office/drawing/2014/main" id="{0289BF1C-92CE-3A45-91B3-0330BADBE7F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885" y="3426921"/>
            <a:ext cx="1377580" cy="41327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3316332-9582-314F-B976-3FE1607B8071}"/>
              </a:ext>
            </a:extLst>
          </p:cNvPr>
          <p:cNvSpPr/>
          <p:nvPr/>
        </p:nvSpPr>
        <p:spPr>
          <a:xfrm>
            <a:off x="4336850" y="3426921"/>
            <a:ext cx="2086464" cy="461665"/>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#@%&amp;!#!%</a:t>
            </a:r>
          </a:p>
        </p:txBody>
      </p:sp>
      <p:sp>
        <p:nvSpPr>
          <p:cNvPr id="22" name="Rectangle 21">
            <a:extLst>
              <a:ext uri="{FF2B5EF4-FFF2-40B4-BE49-F238E27FC236}">
                <a16:creationId xmlns:a16="http://schemas.microsoft.com/office/drawing/2014/main" id="{97CD278D-46AC-9E40-914B-68B2C609FA90}"/>
              </a:ext>
            </a:extLst>
          </p:cNvPr>
          <p:cNvSpPr/>
          <p:nvPr/>
        </p:nvSpPr>
        <p:spPr>
          <a:xfrm>
            <a:off x="1826186" y="3132309"/>
            <a:ext cx="1599366" cy="707886"/>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Summer 2010</a:t>
            </a:r>
          </a:p>
        </p:txBody>
      </p:sp>
      <p:pic>
        <p:nvPicPr>
          <p:cNvPr id="30" name="Picture 29">
            <a:extLst>
              <a:ext uri="{FF2B5EF4-FFF2-40B4-BE49-F238E27FC236}">
                <a16:creationId xmlns:a16="http://schemas.microsoft.com/office/drawing/2014/main" id="{68827A22-9FB9-354B-8585-8990B1AB3F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023" y="4145386"/>
            <a:ext cx="663343" cy="925710"/>
          </a:xfrm>
          <a:prstGeom prst="rect">
            <a:avLst/>
          </a:prstGeom>
        </p:spPr>
      </p:pic>
      <p:pic>
        <p:nvPicPr>
          <p:cNvPr id="31" name="Picture 30">
            <a:extLst>
              <a:ext uri="{FF2B5EF4-FFF2-40B4-BE49-F238E27FC236}">
                <a16:creationId xmlns:a16="http://schemas.microsoft.com/office/drawing/2014/main" id="{734EE8D5-B625-424A-80C5-8F7908B7C0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9024" y="4163704"/>
            <a:ext cx="716702" cy="889073"/>
          </a:xfrm>
          <a:prstGeom prst="rect">
            <a:avLst/>
          </a:prstGeom>
        </p:spPr>
      </p:pic>
      <p:pic>
        <p:nvPicPr>
          <p:cNvPr id="9" name="Picture 8">
            <a:extLst>
              <a:ext uri="{FF2B5EF4-FFF2-40B4-BE49-F238E27FC236}">
                <a16:creationId xmlns:a16="http://schemas.microsoft.com/office/drawing/2014/main" id="{5CC5D8CE-70BE-EF47-ACA9-209212A4967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71843" y="4172593"/>
            <a:ext cx="3953819" cy="936596"/>
          </a:xfrm>
          <a:prstGeom prst="rect">
            <a:avLst/>
          </a:prstGeom>
        </p:spPr>
      </p:pic>
      <p:sp>
        <p:nvSpPr>
          <p:cNvPr id="23" name="Title 2">
            <a:extLst>
              <a:ext uri="{FF2B5EF4-FFF2-40B4-BE49-F238E27FC236}">
                <a16:creationId xmlns:a16="http://schemas.microsoft.com/office/drawing/2014/main" id="{14F32FEE-4389-F641-B6FD-16A66AB24B5E}"/>
              </a:ext>
            </a:extLst>
          </p:cNvPr>
          <p:cNvSpPr>
            <a:spLocks noGrp="1"/>
          </p:cNvSpPr>
          <p:nvPr>
            <p:ph type="title"/>
          </p:nvPr>
        </p:nvSpPr>
        <p:spPr>
          <a:xfrm>
            <a:off x="162838" y="52231"/>
            <a:ext cx="7928976" cy="722751"/>
          </a:xfrm>
        </p:spPr>
        <p:txBody>
          <a:bodyPr lIns="91440" tIns="45720" rIns="91440" bIns="45720" anchor="ctr" anchorCtr="0">
            <a:normAutofit/>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spTree>
    <p:extLst>
      <p:ext uri="{BB962C8B-B14F-4D97-AF65-F5344CB8AC3E}">
        <p14:creationId xmlns:p14="http://schemas.microsoft.com/office/powerpoint/2010/main" val="15259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first Pacers player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with a 20/10/5 (points/rebounds/assists) game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against the Bulls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December 1992</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a:extLst>
              <a:ext uri="{FF2B5EF4-FFF2-40B4-BE49-F238E27FC236}">
                <a16:creationId xmlns:a16="http://schemas.microsoft.com/office/drawing/2014/main" id="{59F799ED-B743-1345-965E-1BE28DB00201}"/>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329359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nvPr>
        </p:nvGraphicFramePr>
        <p:xfrm>
          <a:off x="464075" y="1431507"/>
          <a:ext cx="8229600" cy="194691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tblGrid>
              <a:tr h="278130">
                <a:tc>
                  <a:txBody>
                    <a:bodyPr/>
                    <a:lstStyle/>
                    <a:p>
                      <a:r>
                        <a:rPr lang="en-US" sz="1300" b="1" dirty="0">
                          <a:effectLst/>
                          <a:latin typeface="Times New Roman" pitchFamily="18" charset="0"/>
                          <a:cs typeface="Times New Roman" pitchFamily="18" charset="0"/>
                        </a:rPr>
                        <a:t>id</a:t>
                      </a:r>
                    </a:p>
                  </a:txBody>
                  <a:tcPr marT="34290" marB="34290"/>
                </a:tc>
                <a:tc>
                  <a:txBody>
                    <a:bodyPr/>
                    <a:lstStyle/>
                    <a:p>
                      <a:r>
                        <a:rPr lang="en-US" sz="1300" b="1" dirty="0">
                          <a:effectLst/>
                          <a:latin typeface="Times New Roman" pitchFamily="18" charset="0"/>
                          <a:cs typeface="Times New Roman" pitchFamily="18" charset="0"/>
                        </a:rPr>
                        <a:t>player</a:t>
                      </a:r>
                    </a:p>
                  </a:txBody>
                  <a:tcPr marT="34290" marB="34290"/>
                </a:tc>
                <a:tc>
                  <a:txBody>
                    <a:bodyPr/>
                    <a:lstStyle/>
                    <a:p>
                      <a:r>
                        <a:rPr lang="en-US" sz="1300" b="1" dirty="0">
                          <a:effectLst/>
                          <a:latin typeface="Times New Roman" pitchFamily="18" charset="0"/>
                          <a:cs typeface="Times New Roman" pitchFamily="18" charset="0"/>
                        </a:rPr>
                        <a:t>day</a:t>
                      </a:r>
                    </a:p>
                  </a:txBody>
                  <a:tcPr marT="34290" marB="34290"/>
                </a:tc>
                <a:tc>
                  <a:txBody>
                    <a:bodyPr/>
                    <a:lstStyle/>
                    <a:p>
                      <a:r>
                        <a:rPr lang="en-US" sz="1300" b="1" dirty="0">
                          <a:effectLst/>
                          <a:latin typeface="Times New Roman" pitchFamily="18" charset="0"/>
                          <a:cs typeface="Times New Roman" pitchFamily="18" charset="0"/>
                        </a:rPr>
                        <a:t>month</a:t>
                      </a:r>
                    </a:p>
                  </a:txBody>
                  <a:tcPr marT="34290" marB="34290"/>
                </a:tc>
                <a:tc>
                  <a:txBody>
                    <a:bodyPr/>
                    <a:lstStyle/>
                    <a:p>
                      <a:r>
                        <a:rPr lang="en-US" sz="1300" b="1" dirty="0">
                          <a:effectLst/>
                          <a:latin typeface="Times New Roman" pitchFamily="18" charset="0"/>
                          <a:cs typeface="Times New Roman" pitchFamily="18" charset="0"/>
                        </a:rPr>
                        <a:t>season</a:t>
                      </a:r>
                    </a:p>
                  </a:txBody>
                  <a:tcPr marT="34290" marB="34290"/>
                </a:tc>
                <a:tc>
                  <a:txBody>
                    <a:bodyPr/>
                    <a:lstStyle/>
                    <a:p>
                      <a:r>
                        <a:rPr lang="en-US" sz="1300" b="1" dirty="0">
                          <a:effectLst/>
                          <a:latin typeface="Times New Roman" pitchFamily="18" charset="0"/>
                          <a:cs typeface="Times New Roman" pitchFamily="18" charset="0"/>
                        </a:rPr>
                        <a:t>team</a:t>
                      </a:r>
                    </a:p>
                  </a:txBody>
                  <a:tcPr marT="34290" marB="34290"/>
                </a:tc>
                <a:tc>
                  <a:txBody>
                    <a:bodyPr/>
                    <a:lstStyle/>
                    <a:p>
                      <a:r>
                        <a:rPr lang="en-US" sz="1300" b="1" dirty="0" err="1">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1</a:t>
                      </a:r>
                    </a:p>
                  </a:txBody>
                  <a:tcPr marT="34290" marB="34290"/>
                </a:tc>
                <a:tc>
                  <a:txBody>
                    <a:bodyPr/>
                    <a:lstStyle/>
                    <a:p>
                      <a:r>
                        <a:rPr lang="en-US" sz="1300" dirty="0" err="1">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11</a:t>
                      </a:r>
                    </a:p>
                  </a:txBody>
                  <a:tcPr marT="34290" marB="34290"/>
                </a:tc>
                <a:tc>
                  <a:txBody>
                    <a:bodyPr/>
                    <a:lstStyle/>
                    <a:p>
                      <a:r>
                        <a:rPr lang="en-US" sz="1300" dirty="0">
                          <a:latin typeface="Times New Roman" pitchFamily="18" charset="0"/>
                          <a:cs typeface="Times New Roman" pitchFamily="18" charset="0"/>
                        </a:rPr>
                        <a:t>Feb.</a:t>
                      </a:r>
                    </a:p>
                  </a:txBody>
                  <a:tcPr marT="34290" marB="34290"/>
                </a:tc>
                <a:tc>
                  <a:txBody>
                    <a:bodyPr/>
                    <a:lstStyle/>
                    <a:p>
                      <a:r>
                        <a:rPr lang="en-US" sz="1300" dirty="0">
                          <a:latin typeface="Times New Roman" pitchFamily="18" charset="0"/>
                          <a:cs typeface="Times New Roman" pitchFamily="18" charset="0"/>
                        </a:rPr>
                        <a:t>1991-92</a:t>
                      </a:r>
                    </a:p>
                  </a:txBody>
                  <a:tcPr marT="34290" marB="34290"/>
                </a:tc>
                <a:tc>
                  <a:txBody>
                    <a:bodyPr/>
                    <a:lstStyle/>
                    <a:p>
                      <a:r>
                        <a:rPr lang="en-US" sz="1300" dirty="0">
                          <a:latin typeface="Times New Roman" pitchFamily="18" charset="0"/>
                          <a:cs typeface="Times New Roman" pitchFamily="18" charset="0"/>
                        </a:rPr>
                        <a:t>Hornets</a:t>
                      </a:r>
                    </a:p>
                  </a:txBody>
                  <a:tcPr marT="34290" marB="34290"/>
                </a:tc>
                <a:tc>
                  <a:txBody>
                    <a:bodyPr/>
                    <a:lstStyle/>
                    <a:p>
                      <a:r>
                        <a:rPr lang="en-US" sz="1300" dirty="0">
                          <a:latin typeface="Times New Roman" pitchFamily="18" charset="0"/>
                          <a:cs typeface="Times New Roman" pitchFamily="18" charset="0"/>
                        </a:rPr>
                        <a:t>Hawks</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12</a:t>
                      </a:r>
                    </a:p>
                  </a:txBody>
                  <a:tcPr marT="34290" marB="34290"/>
                </a:tc>
                <a:tc>
                  <a:txBody>
                    <a:bodyPr/>
                    <a:lstStyle/>
                    <a:p>
                      <a:r>
                        <a:rPr lang="en-US" sz="1300" dirty="0">
                          <a:latin typeface="Times New Roman" pitchFamily="18" charset="0"/>
                          <a:cs typeface="Times New Roman" pitchFamily="18" charset="0"/>
                        </a:rPr>
                        <a:t>5</a:t>
                      </a:r>
                    </a:p>
                  </a:txBody>
                  <a:tcPr marT="34290" marB="34290"/>
                </a:tc>
                <a:extLst>
                  <a:ext uri="{0D108BD9-81ED-4DB2-BD59-A6C34878D82A}">
                    <a16:rowId xmlns:a16="http://schemas.microsoft.com/office/drawing/2014/main" val="10001"/>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2</a:t>
                      </a:r>
                    </a:p>
                  </a:txBody>
                  <a:tcPr marT="34290" marB="34290"/>
                </a:tc>
                <a:tc>
                  <a:txBody>
                    <a:bodyPr/>
                    <a:lstStyle/>
                    <a:p>
                      <a:r>
                        <a:rPr lang="en-US" sz="1300" dirty="0" err="1">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1991-92</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2"/>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1993-94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Nets</a:t>
                      </a:r>
                    </a:p>
                  </a:txBody>
                  <a:tcPr marT="34290" marB="34290"/>
                </a:tc>
                <a:tc>
                  <a:txBody>
                    <a:bodyPr/>
                    <a:lstStyle/>
                    <a:p>
                      <a:r>
                        <a:rPr lang="en-US" sz="1300" dirty="0">
                          <a:latin typeface="Times New Roman" pitchFamily="18" charset="0"/>
                          <a:cs typeface="Times New Roman" pitchFamily="18" charset="0"/>
                        </a:rPr>
                        <a:t>2</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2</a:t>
                      </a:r>
                    </a:p>
                  </a:txBody>
                  <a:tcPr marT="34290" marB="34290"/>
                </a:tc>
                <a:extLst>
                  <a:ext uri="{0D108BD9-81ED-4DB2-BD59-A6C34878D82A}">
                    <a16:rowId xmlns:a16="http://schemas.microsoft.com/office/drawing/2014/main" val="10004"/>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Timberwolves</a:t>
                      </a:r>
                    </a:p>
                  </a:txBody>
                  <a:tcPr marT="34290" marB="34290"/>
                </a:tc>
                <a:tc>
                  <a:txBody>
                    <a:bodyPr/>
                    <a:lstStyle/>
                    <a:p>
                      <a:r>
                        <a:rPr lang="en-US" sz="13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3</a:t>
                      </a:r>
                    </a:p>
                  </a:txBody>
                  <a:tcPr marT="34290" marB="34290"/>
                </a:tc>
                <a:extLst>
                  <a:ext uri="{0D108BD9-81ED-4DB2-BD59-A6C34878D82A}">
                    <a16:rowId xmlns:a16="http://schemas.microsoft.com/office/drawing/2014/main" val="10005"/>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6</a:t>
                      </a:r>
                    </a:p>
                  </a:txBody>
                  <a:tcPr marT="34290" marB="34290"/>
                </a:tc>
                <a:tc>
                  <a:txBody>
                    <a:bodyPr/>
                    <a:lstStyle/>
                    <a:p>
                      <a:r>
                        <a:rPr lang="en-US" sz="1300" dirty="0" err="1">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1995-96</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bl>
          </a:graphicData>
        </a:graphic>
      </p:graphicFrame>
      <p:sp>
        <p:nvSpPr>
          <p:cNvPr id="7" name="Rectangular Callout 6"/>
          <p:cNvSpPr/>
          <p:nvPr/>
        </p:nvSpPr>
        <p:spPr bwMode="auto">
          <a:xfrm>
            <a:off x="1948413" y="841075"/>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Dimension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D</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0" name="Rectangular Callout 9"/>
          <p:cNvSpPr/>
          <p:nvPr/>
        </p:nvSpPr>
        <p:spPr bwMode="auto">
          <a:xfrm>
            <a:off x="5469524" y="841075"/>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Measure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M</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s</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1" name="Rectangle 10"/>
          <p:cNvSpPr/>
          <p:nvPr/>
        </p:nvSpPr>
        <p:spPr bwMode="auto">
          <a:xfrm>
            <a:off x="7033316" y="1392672"/>
            <a:ext cx="1746083"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Rectangle 11"/>
          <p:cNvSpPr/>
          <p:nvPr/>
        </p:nvSpPr>
        <p:spPr bwMode="auto">
          <a:xfrm>
            <a:off x="893980" y="1392672"/>
            <a:ext cx="605361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Title 2">
            <a:extLst>
              <a:ext uri="{FF2B5EF4-FFF2-40B4-BE49-F238E27FC236}">
                <a16:creationId xmlns:a16="http://schemas.microsoft.com/office/drawing/2014/main" id="{37AA1AB3-ED5B-9541-8CBD-828AE358BC4B}"/>
              </a:ext>
            </a:extLst>
          </p:cNvPr>
          <p:cNvSpPr>
            <a:spLocks noGrp="1"/>
          </p:cNvSpPr>
          <p:nvPr>
            <p:ph type="title"/>
          </p:nvPr>
        </p:nvSpPr>
        <p:spPr>
          <a:xfrm>
            <a:off x="389436" y="171450"/>
            <a:ext cx="8363938" cy="671402"/>
          </a:xfrm>
        </p:spPr>
        <p:txBody>
          <a:bodyPr/>
          <a:lstStyle/>
          <a:p>
            <a:r>
              <a:rPr lang="en-US" dirty="0"/>
              <a:t>Modeling Situational Facts</a:t>
            </a:r>
          </a:p>
        </p:txBody>
      </p:sp>
      <p:grpSp>
        <p:nvGrpSpPr>
          <p:cNvPr id="6" name="Group 5">
            <a:extLst>
              <a:ext uri="{FF2B5EF4-FFF2-40B4-BE49-F238E27FC236}">
                <a16:creationId xmlns:a16="http://schemas.microsoft.com/office/drawing/2014/main" id="{14A888B3-EF2A-9E4D-8F5A-9CE4FC5F5D43}"/>
              </a:ext>
            </a:extLst>
          </p:cNvPr>
          <p:cNvGrpSpPr/>
          <p:nvPr/>
        </p:nvGrpSpPr>
        <p:grpSpPr>
          <a:xfrm>
            <a:off x="5951590" y="3450072"/>
            <a:ext cx="2378092" cy="1659409"/>
            <a:chOff x="4827105" y="1637855"/>
            <a:chExt cx="3962400" cy="2682252"/>
          </a:xfrm>
        </p:grpSpPr>
        <p:sp>
          <p:nvSpPr>
            <p:cNvPr id="71" name="Oval 70">
              <a:extLst>
                <a:ext uri="{FF2B5EF4-FFF2-40B4-BE49-F238E27FC236}">
                  <a16:creationId xmlns:a16="http://schemas.microsoft.com/office/drawing/2014/main" id="{BB7D3EF1-948D-7544-92D5-FA18AE3A7F1C}"/>
                </a:ext>
              </a:extLst>
            </p:cNvPr>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2" name="Oval 71">
              <a:extLst>
                <a:ext uri="{FF2B5EF4-FFF2-40B4-BE49-F238E27FC236}">
                  <a16:creationId xmlns:a16="http://schemas.microsoft.com/office/drawing/2014/main" id="{D05A9C59-EC2E-0E43-ADD3-6E1CCE422E23}"/>
                </a:ext>
              </a:extLst>
            </p:cNvPr>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3" name="Oval 72">
              <a:extLst>
                <a:ext uri="{FF2B5EF4-FFF2-40B4-BE49-F238E27FC236}">
                  <a16:creationId xmlns:a16="http://schemas.microsoft.com/office/drawing/2014/main" id="{89CB317F-8DD1-DC43-98B2-1A4680AD14B5}"/>
                </a:ext>
              </a:extLst>
            </p:cNvPr>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4" name="Oval 73">
              <a:extLst>
                <a:ext uri="{FF2B5EF4-FFF2-40B4-BE49-F238E27FC236}">
                  <a16:creationId xmlns:a16="http://schemas.microsoft.com/office/drawing/2014/main" id="{535B169F-AE0F-9C47-B38E-40127B3D60B5}"/>
                </a:ext>
              </a:extLst>
            </p:cNvPr>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5" name="Oval 74">
              <a:extLst>
                <a:ext uri="{FF2B5EF4-FFF2-40B4-BE49-F238E27FC236}">
                  <a16:creationId xmlns:a16="http://schemas.microsoft.com/office/drawing/2014/main" id="{4290D9EE-9F41-5B4F-A8CB-7CA63A6F8980}"/>
                </a:ext>
              </a:extLst>
            </p:cNvPr>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6" name="Oval 75">
              <a:extLst>
                <a:ext uri="{FF2B5EF4-FFF2-40B4-BE49-F238E27FC236}">
                  <a16:creationId xmlns:a16="http://schemas.microsoft.com/office/drawing/2014/main" id="{76F66E4E-5DFB-2F4A-9596-A4044ADFE027}"/>
                </a:ext>
              </a:extLst>
            </p:cNvPr>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7" name="Oval 76">
              <a:extLst>
                <a:ext uri="{FF2B5EF4-FFF2-40B4-BE49-F238E27FC236}">
                  <a16:creationId xmlns:a16="http://schemas.microsoft.com/office/drawing/2014/main" id="{9D3F781B-4D7C-8440-913D-5BE89194CCB0}"/>
                </a:ext>
              </a:extLst>
            </p:cNvPr>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rPr>
                <a:t>Τ</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endParaRPr>
            </a:p>
          </p:txBody>
        </p:sp>
        <p:cxnSp>
          <p:nvCxnSpPr>
            <p:cNvPr id="78" name="Straight Arrow Connector 77">
              <a:extLst>
                <a:ext uri="{FF2B5EF4-FFF2-40B4-BE49-F238E27FC236}">
                  <a16:creationId xmlns:a16="http://schemas.microsoft.com/office/drawing/2014/main" id="{DE57E859-1E9B-4644-B7E4-7A5C6715B624}"/>
                </a:ext>
              </a:extLst>
            </p:cNvPr>
            <p:cNvCxnSpPr>
              <a:stCxn id="80" idx="0"/>
              <a:endCxn id="81"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0131ED95-117C-3A47-99D3-89FF485A676D}"/>
                </a:ext>
              </a:extLst>
            </p:cNvPr>
            <p:cNvCxnSpPr>
              <a:stCxn id="78" idx="0"/>
              <a:endCxn id="81"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628E520-6C00-B449-8B4C-6FAF362CA562}"/>
                </a:ext>
              </a:extLst>
            </p:cNvPr>
            <p:cNvCxnSpPr>
              <a:stCxn id="79" idx="0"/>
              <a:endCxn id="81"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1" name="Rectangle 80">
              <a:extLst>
                <a:ext uri="{FF2B5EF4-FFF2-40B4-BE49-F238E27FC236}">
                  <a16:creationId xmlns:a16="http://schemas.microsoft.com/office/drawing/2014/main" id="{21503D79-F11B-494C-B0FE-E5ACCB8C6827}"/>
                </a:ext>
              </a:extLst>
            </p:cNvPr>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p>
          </p:txBody>
        </p:sp>
        <p:cxnSp>
          <p:nvCxnSpPr>
            <p:cNvPr id="82" name="Straight Arrow Connector 81">
              <a:extLst>
                <a:ext uri="{FF2B5EF4-FFF2-40B4-BE49-F238E27FC236}">
                  <a16:creationId xmlns:a16="http://schemas.microsoft.com/office/drawing/2014/main" id="{550E34ED-C8E6-6A4D-A366-134E4F4BC760}"/>
                </a:ext>
              </a:extLst>
            </p:cNvPr>
            <p:cNvCxnSpPr>
              <a:stCxn id="78" idx="4"/>
              <a:endCxn id="75"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4864293D-8B73-3445-B94F-63CB34413BF6}"/>
                </a:ext>
              </a:extLst>
            </p:cNvPr>
            <p:cNvCxnSpPr>
              <a:stCxn id="79" idx="4"/>
              <a:endCxn id="75"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F27246BB-5279-B041-8B88-02EC78EFA436}"/>
                </a:ext>
              </a:extLst>
            </p:cNvPr>
            <p:cNvCxnSpPr>
              <a:endCxn id="76"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320355D0-3E48-5F4E-833F-DD68A70991B1}"/>
                </a:ext>
              </a:extLst>
            </p:cNvPr>
            <p:cNvCxnSpPr>
              <a:stCxn id="79" idx="4"/>
              <a:endCxn id="74"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1D558652-4C4E-F140-A0D5-1D056CEE3149}"/>
                </a:ext>
              </a:extLst>
            </p:cNvPr>
            <p:cNvCxnSpPr>
              <a:stCxn id="74" idx="0"/>
              <a:endCxn id="80"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873CA3B4-A15A-7F47-959E-C21DA394706D}"/>
                </a:ext>
              </a:extLst>
            </p:cNvPr>
            <p:cNvCxnSpPr>
              <a:stCxn id="76" idx="0"/>
              <a:endCxn id="80"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61345CE8-372C-E048-B57B-EC8022A26EFE}"/>
                </a:ext>
              </a:extLst>
            </p:cNvPr>
            <p:cNvCxnSpPr>
              <a:stCxn id="85" idx="0"/>
              <a:endCxn id="74"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C3DBDE60-C7F6-434C-8703-69FB8F4BB1A5}"/>
                </a:ext>
              </a:extLst>
            </p:cNvPr>
            <p:cNvCxnSpPr>
              <a:stCxn id="75" idx="4"/>
              <a:endCxn id="85"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A7BE9A23-9E19-C34B-8B22-16A644388BC9}"/>
                </a:ext>
              </a:extLst>
            </p:cNvPr>
            <p:cNvCxnSpPr>
              <a:stCxn id="76" idx="4"/>
              <a:endCxn id="85"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1" name="Straight Connector 90">
              <a:extLst>
                <a:ext uri="{FF2B5EF4-FFF2-40B4-BE49-F238E27FC236}">
                  <a16:creationId xmlns:a16="http://schemas.microsoft.com/office/drawing/2014/main" id="{1D8243E0-3777-E744-B46A-9E60D21947AA}"/>
                </a:ext>
              </a:extLst>
            </p:cNvPr>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7DF078-83A7-0A4A-A70C-3E90A2EF5C9D}"/>
                </a:ext>
              </a:extLst>
            </p:cNvPr>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7108C98-AD35-614C-9B56-8E8F448A6E8B}"/>
                </a:ext>
              </a:extLst>
            </p:cNvPr>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2CC400-08D9-9246-BB5E-84D3A86FB685}"/>
                </a:ext>
              </a:extLst>
            </p:cNvPr>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93E8D9-AE23-B245-964D-79B86FF571DC}"/>
                </a:ext>
              </a:extLst>
            </p:cNvPr>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6253E-BBA4-9B48-A1B9-51EC6A561E83}"/>
                </a:ext>
              </a:extLst>
            </p:cNvPr>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0594FBF-CA8D-4948-BEA9-0B8A639DD44A}"/>
                </a:ext>
              </a:extLst>
            </p:cNvPr>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1C8543-F33A-4F44-9A67-5F87CBA2BDB7}"/>
                </a:ext>
              </a:extLst>
            </p:cNvPr>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6A8E8AE7-2B73-5240-9EB6-6AAE759CEFA5}"/>
                </a:ext>
              </a:extLst>
            </p:cNvPr>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Garamond" panose="02020404030301010803" pitchFamily="18" charset="0"/>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A7C4E1-5FEF-4A48-BAFF-25748BDDBC21}"/>
              </a:ext>
            </a:extLst>
          </p:cNvPr>
          <p:cNvSpPr txBox="1"/>
          <p:nvPr/>
        </p:nvSpPr>
        <p:spPr>
          <a:xfrm>
            <a:off x="942446" y="3823357"/>
            <a:ext cx="4231766" cy="98488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maintenance + Data Cube/OLAP</a:t>
            </a:r>
          </a:p>
        </p:txBody>
      </p:sp>
    </p:spTree>
    <p:extLst>
      <p:ext uri="{BB962C8B-B14F-4D97-AF65-F5344CB8AC3E}">
        <p14:creationId xmlns:p14="http://schemas.microsoft.com/office/powerpoint/2010/main" val="7582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 y="1085849"/>
            <a:ext cx="9102434"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dirty="0"/>
              <a:t>Graph Data Usability (Orion, GQBE, </a:t>
            </a:r>
            <a:r>
              <a:rPr lang="en-US" sz="2400" dirty="0" err="1"/>
              <a:t>TableView</a:t>
            </a:r>
            <a:r>
              <a:rPr lang="en-US" sz="2400" dirty="0"/>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42</a:t>
            </a:fld>
            <a:endParaRPr lang="en-US" dirty="0"/>
          </a:p>
        </p:txBody>
      </p:sp>
    </p:spTree>
    <p:extLst>
      <p:ext uri="{BB962C8B-B14F-4D97-AF65-F5344CB8AC3E}">
        <p14:creationId xmlns:p14="http://schemas.microsoft.com/office/powerpoint/2010/main" val="270706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351" y="67449"/>
            <a:ext cx="7909727" cy="447558"/>
          </a:xfrm>
        </p:spPr>
        <p:txBody>
          <a:bodyPr/>
          <a:lstStyle/>
          <a:p>
            <a:pPr algn="ctr"/>
            <a:r>
              <a:rPr lang="en-US" sz="3200" b="1" dirty="0">
                <a:solidFill>
                  <a:srgbClr val="13409F"/>
                </a:solidFill>
              </a:rPr>
              <a:t>Tackling Graph Data Usability Challenges</a:t>
            </a:r>
          </a:p>
        </p:txBody>
      </p:sp>
      <p:sp>
        <p:nvSpPr>
          <p:cNvPr id="22" name="Text Placeholder 2"/>
          <p:cNvSpPr>
            <a:spLocks noGrp="1"/>
          </p:cNvSpPr>
          <p:nvPr>
            <p:ph type="body" sz="quarter" idx="10"/>
          </p:nvPr>
        </p:nvSpPr>
        <p:spPr>
          <a:xfrm>
            <a:off x="166255" y="696591"/>
            <a:ext cx="8977745" cy="4083169"/>
          </a:xfrm>
        </p:spPr>
        <p:txBody>
          <a:bodyPr/>
          <a:lstStyle/>
          <a:p>
            <a:r>
              <a:rPr lang="en-US" sz="2000" dirty="0">
                <a:solidFill>
                  <a:srgbClr val="C00000"/>
                </a:solidFill>
                <a:latin typeface="Open Sans" panose="020B0606030504020204" pitchFamily="34" charset="0"/>
              </a:rPr>
              <a:t>Challenges</a:t>
            </a:r>
          </a:p>
          <a:p>
            <a:pPr marL="342900" indent="-342900">
              <a:buFont typeface="Courier New" charset="0"/>
              <a:buChar char="o"/>
            </a:pPr>
            <a:r>
              <a:rPr lang="en-US" sz="2000" b="0" dirty="0">
                <a:solidFill>
                  <a:schemeClr val="tx1"/>
                </a:solidFill>
                <a:latin typeface="Open Sans" panose="020B0606030504020204" pitchFamily="34" charset="0"/>
              </a:rPr>
              <a:t>Massive, complex graphs; millions of entities; billions of edges.</a:t>
            </a:r>
          </a:p>
          <a:p>
            <a:pPr marL="342900" indent="-342900">
              <a:buFont typeface="Courier New" charset="0"/>
              <a:buChar char="o"/>
            </a:pPr>
            <a:r>
              <a:rPr lang="en-US" sz="2000" b="0" dirty="0">
                <a:solidFill>
                  <a:schemeClr val="tx1"/>
                </a:solidFill>
                <a:latin typeface="Open Sans" panose="020B0606030504020204" pitchFamily="34" charset="0"/>
              </a:rPr>
              <a:t>Requires substantial understanding of schema and data and complex pre-processing, before one can fetch information or gain insights from data. </a:t>
            </a:r>
            <a:endParaRPr lang="en-US" sz="1800" b="0" dirty="0">
              <a:solidFill>
                <a:schemeClr val="tx1"/>
              </a:solidFill>
              <a:latin typeface="Open Sans" panose="020B0606030504020204" pitchFamily="34" charset="0"/>
            </a:endParaRPr>
          </a:p>
          <a:p>
            <a:r>
              <a:rPr lang="en-US" sz="2000" dirty="0">
                <a:solidFill>
                  <a:srgbClr val="C00000"/>
                </a:solidFill>
                <a:latin typeface="Open Sans" panose="020B0606030504020204" pitchFamily="34" charset="0"/>
              </a:rPr>
              <a:t>Objectives</a:t>
            </a:r>
          </a:p>
          <a:p>
            <a:pPr marL="342900" indent="-342900">
              <a:buFont typeface="Courier New" charset="0"/>
              <a:buChar char="o"/>
            </a:pPr>
            <a:r>
              <a:rPr lang="en-US" sz="2000" b="0" dirty="0">
                <a:solidFill>
                  <a:schemeClr val="tx1"/>
                </a:solidFill>
                <a:latin typeface="Open Sans" panose="020B0606030504020204" pitchFamily="34" charset="0"/>
              </a:rPr>
              <a:t>Make it easy to understand, query, explore, and clean graph data.</a:t>
            </a:r>
            <a:endParaRPr lang="en-US" sz="2000" b="0" dirty="0">
              <a:latin typeface="Open Sans" panose="020B0606030504020204" pitchFamily="34" charset="0"/>
            </a:endParaRPr>
          </a:p>
          <a:p>
            <a:r>
              <a:rPr lang="en-US" sz="2000" dirty="0">
                <a:solidFill>
                  <a:srgbClr val="C00000"/>
                </a:solidFill>
                <a:latin typeface="Open Sans" panose="020B0606030504020204" pitchFamily="34" charset="0"/>
              </a:rPr>
              <a:t>Systems</a:t>
            </a:r>
          </a:p>
          <a:p>
            <a:pPr marL="342900" indent="-342900">
              <a:buFont typeface="Courier New" charset="0"/>
              <a:buChar char="o"/>
            </a:pPr>
            <a:r>
              <a:rPr lang="en-US" sz="1800" b="0" dirty="0">
                <a:solidFill>
                  <a:srgbClr val="13409F"/>
                </a:solidFill>
                <a:latin typeface="Open Sans" panose="020B0606030504020204" pitchFamily="34" charset="0"/>
              </a:rPr>
              <a:t>GQBE [TKDE15, ICDE14demo]: </a:t>
            </a:r>
            <a:r>
              <a:rPr lang="en-US" sz="1800" b="0" dirty="0">
                <a:solidFill>
                  <a:schemeClr val="tx1"/>
                </a:solidFill>
                <a:latin typeface="Open Sans" panose="020B0606030504020204" pitchFamily="34" charset="0"/>
              </a:rPr>
              <a:t>graph query by example</a:t>
            </a:r>
          </a:p>
          <a:p>
            <a:pPr marL="342900" indent="-342900">
              <a:buFont typeface="Courier New" charset="0"/>
              <a:buChar char="o"/>
            </a:pPr>
            <a:r>
              <a:rPr lang="en-US" sz="1800" b="0" dirty="0">
                <a:solidFill>
                  <a:srgbClr val="13409F"/>
                </a:solidFill>
                <a:latin typeface="Open Sans" panose="020B0606030504020204" pitchFamily="34" charset="0"/>
              </a:rPr>
              <a:t>Orion [VLDB15demo, SIGMOD17tutorial]: </a:t>
            </a:r>
            <a:r>
              <a:rPr lang="en-US" sz="1800" b="0" dirty="0">
                <a:solidFill>
                  <a:schemeClr val="tx1"/>
                </a:solidFill>
                <a:latin typeface="Open Sans" panose="020B0606030504020204" pitchFamily="34" charset="0"/>
              </a:rPr>
              <a:t>auto-suggestion for interactive query formulation</a:t>
            </a:r>
          </a:p>
          <a:p>
            <a:pPr marL="342900" indent="-342900">
              <a:buFont typeface="Courier New" charset="0"/>
              <a:buChar char="o"/>
            </a:pPr>
            <a:r>
              <a:rPr lang="en-US" sz="1800" b="0" dirty="0" err="1">
                <a:solidFill>
                  <a:srgbClr val="13409F"/>
                </a:solidFill>
                <a:latin typeface="Open Sans" panose="020B0606030504020204" pitchFamily="34" charset="0"/>
              </a:rPr>
              <a:t>TableView</a:t>
            </a:r>
            <a:r>
              <a:rPr lang="en-US" sz="1800" b="0" dirty="0">
                <a:solidFill>
                  <a:srgbClr val="13409F"/>
                </a:solidFill>
                <a:latin typeface="Open Sans" panose="020B0606030504020204" pitchFamily="34" charset="0"/>
              </a:rPr>
              <a:t> [SIGMOD16, ICDE18demo]: </a:t>
            </a:r>
            <a:r>
              <a:rPr lang="en-US" sz="1800" b="0" dirty="0">
                <a:solidFill>
                  <a:schemeClr val="tx1"/>
                </a:solidFill>
                <a:latin typeface="Open Sans" panose="020B0606030504020204" pitchFamily="34" charset="0"/>
              </a:rPr>
              <a:t>generating preview tables for knowledge graphs</a:t>
            </a:r>
          </a:p>
          <a:p>
            <a:r>
              <a:rPr lang="en-US" sz="1800" b="0" dirty="0">
                <a:latin typeface="Open Sans" panose="020B0606030504020204" pitchFamily="34" charset="0"/>
              </a:rPr>
              <a:t>       ( * SIGMOD Most Reproducible Paper Award)</a:t>
            </a:r>
          </a:p>
          <a:p>
            <a:pPr marL="342900" indent="-342900">
              <a:buFont typeface="Courier New" charset="0"/>
              <a:buChar char="o"/>
            </a:pPr>
            <a:r>
              <a:rPr lang="en-US" sz="1800" b="0" dirty="0">
                <a:solidFill>
                  <a:srgbClr val="13409F"/>
                </a:solidFill>
                <a:latin typeface="Open Sans" panose="020B0606030504020204" pitchFamily="34" charset="0"/>
              </a:rPr>
              <a:t>Maverick [SIGMOD18, VLDB18demo]: </a:t>
            </a:r>
            <a:r>
              <a:rPr lang="en-US" sz="1800" b="0" dirty="0">
                <a:solidFill>
                  <a:schemeClr val="tx1"/>
                </a:solidFill>
                <a:latin typeface="Open Sans" panose="020B0606030504020204" pitchFamily="34" charset="0"/>
              </a:rPr>
              <a:t>finding outliers and errors in graphs</a:t>
            </a:r>
            <a:endParaRPr lang="en-US" sz="1800" b="0" dirty="0">
              <a:latin typeface="Open Sans" panose="020B0606030504020204" pitchFamily="34" charset="0"/>
            </a:endParaRPr>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844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IDIR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1145894"/>
            <a:ext cx="9087632" cy="3970318"/>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Demonstration Videos  </a:t>
            </a:r>
            <a:r>
              <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https://vimeo.com/channels/1024406</a:t>
            </a:r>
            <a:r>
              <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endParaRPr kumimoji="0" lang="en-US" sz="1800" b="0" i="0" u="none" strike="noStrike" kern="1200" cap="none" spc="0" normalizeH="0" baseline="0" noProof="0" dirty="0">
              <a:ln>
                <a:noFill/>
              </a:ln>
              <a:solidFill>
                <a:srgbClr val="0000FF"/>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ClaimBuster</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altLang="zh-CN"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idir.uta.edu/claimbuster)  A</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utomated, live fact-checking</a:t>
            </a:r>
          </a:p>
          <a:p>
            <a:pPr marL="285750" indent="-285750" defTabSz="686047">
              <a:buFont typeface="Courier New" charset="0"/>
              <a:buChar char="o"/>
              <a:defRPr/>
            </a:pPr>
            <a:r>
              <a:rPr lang="en-US"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ClaimPortal</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idir.uta.edu</a:t>
            </a:r>
            <a:r>
              <a:rPr lang="en-US" altLang="zh-CN"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altLang="zh-CN"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claimportal</a:t>
            </a:r>
            <a:r>
              <a:rPr lang="en-US" altLang="zh-CN" dirty="0">
                <a:solidFill>
                  <a:srgbClr val="000000"/>
                </a:solidFill>
                <a:latin typeface="Open Sans" panose="020B0606030504020204" pitchFamily="34" charset="0"/>
                <a:ea typeface="Open Sans" panose="020B0606030504020204" pitchFamily="34" charset="0"/>
                <a:cs typeface="Open Sans" panose="020B0606030504020204" pitchFamily="34" charset="0"/>
              </a:rPr>
              <a:t>) Monitoring factual-claims on social media</a:t>
            </a: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CrewScout</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(idir.uta.edu/crewscout)  Expert team finding by skyline groups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ERQ: Entity-Relationship Query</a:t>
            </a: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(idir.uta.edu/erq) Structured query on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0">
                  <a:extLst>
                    <a:ext uri="{A12FA001-AC4F-418D-AE19-62706E023703}">
                      <ahyp:hlinkClr xmlns:ahyp="http://schemas.microsoft.com/office/drawing/2018/hyperlinkcolor" val="tx"/>
                    </a:ext>
                  </a:extLst>
                </a:hlinkClick>
              </a:rPr>
              <a:t>Facetedpedia</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(idir.uta.edu/facetedpedia) Faceted search interface for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val="tx"/>
                    </a:ext>
                  </a:extLst>
                </a:hlinkClick>
              </a:rPr>
              <a:t>FactWatcher</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(idir.uta.edu/factwatcher) Fact-finding from real-world events</a:t>
            </a:r>
          </a:p>
          <a:p>
            <a:pPr marL="285750" lvl="0" indent="-285750" defTabSz="686047">
              <a:buFont typeface="Courier New" charset="0"/>
              <a:buChar char="o"/>
              <a:defRPr/>
            </a:pPr>
            <a:r>
              <a:rPr lang="en-US"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12">
                  <a:extLst>
                    <a:ext uri="{A12FA001-AC4F-418D-AE19-62706E023703}">
                      <ahyp:hlinkClr xmlns:ahyp="http://schemas.microsoft.com/office/drawing/2018/hyperlinkcolor" val="tx"/>
                    </a:ext>
                  </a:extLst>
                </a:hlinkClick>
              </a:rPr>
              <a:t>FrameAnnotator</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idir.uta.edu</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frameannotator</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Frame annotation tool</a:t>
            </a: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3">
                  <a:extLst>
                    <a:ext uri="{A12FA001-AC4F-418D-AE19-62706E023703}">
                      <ahyp:hlinkClr xmlns:ahyp="http://schemas.microsoft.com/office/drawing/2018/hyperlinkcolor" val="tx"/>
                    </a:ext>
                  </a:extLst>
                </a:hlinkClick>
              </a:rPr>
              <a:t>GQBE</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(idir.uta.edu/gqbe)  Graph query by example</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4">
                  <a:extLst>
                    <a:ext uri="{A12FA001-AC4F-418D-AE19-62706E023703}">
                      <ahyp:hlinkClr xmlns:ahyp="http://schemas.microsoft.com/office/drawing/2018/hyperlinkcolor" val="tx"/>
                    </a:ext>
                  </a:extLst>
                </a:hlinkClick>
              </a:rPr>
              <a:t>Orion</a:t>
            </a:r>
            <a:r>
              <a:rPr kumimoji="0" lang="en-US" sz="1800" b="0" i="0" u="none" strike="noStrike" kern="1200" cap="none" spc="0" normalizeH="0" baseline="0" noProof="0" dirty="0">
                <a:ln>
                  <a:noFill/>
                </a:ln>
                <a:solidFill>
                  <a:srgbClr val="0000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idir.uta.edu/orion)  Auto-suggestion for interactive graph query formulation</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5">
                  <a:extLst>
                    <a:ext uri="{A12FA001-AC4F-418D-AE19-62706E023703}">
                      <ahyp:hlinkClr xmlns:ahyp="http://schemas.microsoft.com/office/drawing/2018/hyperlinkcolor" val="tx"/>
                    </a:ext>
                  </a:extLst>
                </a:hlinkClick>
              </a:rPr>
              <a:t>TableView</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Generating preview tables for knowledge graphs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5">
                  <a:extLst>
                    <a:ext uri="{A12FA001-AC4F-418D-AE19-62706E023703}">
                      <ahyp:hlinkClr xmlns:ahyp="http://schemas.microsoft.com/office/drawing/2018/hyperlinkcolor" val="tx"/>
                    </a:ext>
                  </a:extLst>
                </a:hlinkClick>
              </a:rPr>
              <a:t>Maverick</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Exceptional fact finding from knowledge graphs</a:t>
            </a:r>
          </a:p>
        </p:txBody>
      </p:sp>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74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09398"/>
          </a:xfrm>
        </p:spPr>
        <p:txBody>
          <a:bodyPr/>
          <a:lstStyle/>
          <a:p>
            <a:r>
              <a:rPr lang="en-US" dirty="0"/>
              <a:t>Current IDIR Students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C9E1EC3-8A0F-8343-9561-EA213AF80EE2}"/>
              </a:ext>
            </a:extLst>
          </p:cNvPr>
          <p:cNvSpPr txBox="1"/>
          <p:nvPr/>
        </p:nvSpPr>
        <p:spPr>
          <a:xfrm>
            <a:off x="668382" y="2247115"/>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2" name="TextBox 11">
            <a:extLst>
              <a:ext uri="{FF2B5EF4-FFF2-40B4-BE49-F238E27FC236}">
                <a16:creationId xmlns:a16="http://schemas.microsoft.com/office/drawing/2014/main" id="{92A12224-C7EA-1847-8E25-38A0611DECE9}"/>
              </a:ext>
            </a:extLst>
          </p:cNvPr>
          <p:cNvSpPr txBox="1"/>
          <p:nvPr/>
        </p:nvSpPr>
        <p:spPr>
          <a:xfrm>
            <a:off x="1615025" y="2251626"/>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4" name="TextBox 13">
            <a:extLst>
              <a:ext uri="{FF2B5EF4-FFF2-40B4-BE49-F238E27FC236}">
                <a16:creationId xmlns:a16="http://schemas.microsoft.com/office/drawing/2014/main" id="{9CA16B47-C3F9-4F48-927E-7BB6C7F6202D}"/>
              </a:ext>
            </a:extLst>
          </p:cNvPr>
          <p:cNvSpPr txBox="1"/>
          <p:nvPr/>
        </p:nvSpPr>
        <p:spPr>
          <a:xfrm>
            <a:off x="4210526" y="2267064"/>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5" name="TextBox 14">
            <a:extLst>
              <a:ext uri="{FF2B5EF4-FFF2-40B4-BE49-F238E27FC236}">
                <a16:creationId xmlns:a16="http://schemas.microsoft.com/office/drawing/2014/main" id="{A8673BE6-D158-C048-9090-9EEBE23FFC10}"/>
              </a:ext>
            </a:extLst>
          </p:cNvPr>
          <p:cNvSpPr txBox="1"/>
          <p:nvPr/>
        </p:nvSpPr>
        <p:spPr>
          <a:xfrm>
            <a:off x="5201105" y="2248220"/>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6" name="TextBox 15">
            <a:extLst>
              <a:ext uri="{FF2B5EF4-FFF2-40B4-BE49-F238E27FC236}">
                <a16:creationId xmlns:a16="http://schemas.microsoft.com/office/drawing/2014/main" id="{84F3AEB4-5A8E-FC40-B9E5-C22DB474F6FF}"/>
              </a:ext>
            </a:extLst>
          </p:cNvPr>
          <p:cNvSpPr txBox="1"/>
          <p:nvPr/>
        </p:nvSpPr>
        <p:spPr>
          <a:xfrm>
            <a:off x="6904143" y="2251626"/>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17" name="TextBox 16">
            <a:extLst>
              <a:ext uri="{FF2B5EF4-FFF2-40B4-BE49-F238E27FC236}">
                <a16:creationId xmlns:a16="http://schemas.microsoft.com/office/drawing/2014/main" id="{D6F13DE7-6C8C-0243-B579-504C5B034F17}"/>
              </a:ext>
            </a:extLst>
          </p:cNvPr>
          <p:cNvSpPr txBox="1"/>
          <p:nvPr/>
        </p:nvSpPr>
        <p:spPr>
          <a:xfrm>
            <a:off x="454684" y="929357"/>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18" name="Picture 17">
            <a:extLst>
              <a:ext uri="{FF2B5EF4-FFF2-40B4-BE49-F238E27FC236}">
                <a16:creationId xmlns:a16="http://schemas.microsoft.com/office/drawing/2014/main" id="{298FC4E7-8FE0-4841-B3DF-4FA2D9FF72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399" y="1335308"/>
            <a:ext cx="735196" cy="914400"/>
          </a:xfrm>
          <a:prstGeom prst="rect">
            <a:avLst/>
          </a:prstGeom>
        </p:spPr>
      </p:pic>
      <p:pic>
        <p:nvPicPr>
          <p:cNvPr id="19" name="Picture 18">
            <a:extLst>
              <a:ext uri="{FF2B5EF4-FFF2-40B4-BE49-F238E27FC236}">
                <a16:creationId xmlns:a16="http://schemas.microsoft.com/office/drawing/2014/main" id="{E6227209-330C-A840-A557-AA194E89125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76267" y="1335308"/>
            <a:ext cx="781631" cy="914400"/>
          </a:xfrm>
          <a:prstGeom prst="rect">
            <a:avLst/>
          </a:prstGeom>
        </p:spPr>
      </p:pic>
      <p:pic>
        <p:nvPicPr>
          <p:cNvPr id="20" name="Picture 19">
            <a:extLst>
              <a:ext uri="{FF2B5EF4-FFF2-40B4-BE49-F238E27FC236}">
                <a16:creationId xmlns:a16="http://schemas.microsoft.com/office/drawing/2014/main" id="{815DA31E-623C-F148-A4BC-ED2FF7355F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24711" y="1335308"/>
            <a:ext cx="731252" cy="914400"/>
          </a:xfrm>
          <a:prstGeom prst="rect">
            <a:avLst/>
          </a:prstGeom>
        </p:spPr>
      </p:pic>
      <p:sp>
        <p:nvSpPr>
          <p:cNvPr id="21" name="TextBox 20">
            <a:extLst>
              <a:ext uri="{FF2B5EF4-FFF2-40B4-BE49-F238E27FC236}">
                <a16:creationId xmlns:a16="http://schemas.microsoft.com/office/drawing/2014/main" id="{9D14FBF7-8830-EC4C-8CAB-EA35DD3792FD}"/>
              </a:ext>
            </a:extLst>
          </p:cNvPr>
          <p:cNvSpPr txBox="1"/>
          <p:nvPr/>
        </p:nvSpPr>
        <p:spPr>
          <a:xfrm>
            <a:off x="2493112" y="2254766"/>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2" name="Picture 21">
            <a:extLst>
              <a:ext uri="{FF2B5EF4-FFF2-40B4-BE49-F238E27FC236}">
                <a16:creationId xmlns:a16="http://schemas.microsoft.com/office/drawing/2014/main" id="{ADB849C3-4EAC-814A-B579-E916F32F15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2066" y="1340366"/>
            <a:ext cx="732092" cy="914400"/>
          </a:xfrm>
          <a:prstGeom prst="rect">
            <a:avLst/>
          </a:prstGeom>
        </p:spPr>
      </p:pic>
      <p:pic>
        <p:nvPicPr>
          <p:cNvPr id="23" name="Picture 22">
            <a:extLst>
              <a:ext uri="{FF2B5EF4-FFF2-40B4-BE49-F238E27FC236}">
                <a16:creationId xmlns:a16="http://schemas.microsoft.com/office/drawing/2014/main" id="{38374E63-F2DC-8C48-AE7D-8F30385D86E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12542" y="1318866"/>
            <a:ext cx="700470" cy="914400"/>
          </a:xfrm>
          <a:prstGeom prst="rect">
            <a:avLst/>
          </a:prstGeom>
        </p:spPr>
      </p:pic>
      <p:pic>
        <p:nvPicPr>
          <p:cNvPr id="24" name="Picture 23">
            <a:extLst>
              <a:ext uri="{FF2B5EF4-FFF2-40B4-BE49-F238E27FC236}">
                <a16:creationId xmlns:a16="http://schemas.microsoft.com/office/drawing/2014/main" id="{59BA4E57-9DEF-E142-A2AE-D78F9C2ED3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84433" y="1335308"/>
            <a:ext cx="751408" cy="914400"/>
          </a:xfrm>
          <a:prstGeom prst="rect">
            <a:avLst/>
          </a:prstGeom>
        </p:spPr>
      </p:pic>
      <p:pic>
        <p:nvPicPr>
          <p:cNvPr id="25" name="Picture 24">
            <a:extLst>
              <a:ext uri="{FF2B5EF4-FFF2-40B4-BE49-F238E27FC236}">
                <a16:creationId xmlns:a16="http://schemas.microsoft.com/office/drawing/2014/main" id="{A2E456C4-BCA3-E043-B4C0-31036C770B4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28206" y="1332714"/>
            <a:ext cx="748898" cy="914400"/>
          </a:xfrm>
          <a:prstGeom prst="rect">
            <a:avLst/>
          </a:prstGeom>
        </p:spPr>
      </p:pic>
      <p:sp>
        <p:nvSpPr>
          <p:cNvPr id="26" name="TextBox 25">
            <a:extLst>
              <a:ext uri="{FF2B5EF4-FFF2-40B4-BE49-F238E27FC236}">
                <a16:creationId xmlns:a16="http://schemas.microsoft.com/office/drawing/2014/main" id="{679D9979-1DD5-0D4A-9EF6-0C6943CAC907}"/>
              </a:ext>
            </a:extLst>
          </p:cNvPr>
          <p:cNvSpPr txBox="1"/>
          <p:nvPr/>
        </p:nvSpPr>
        <p:spPr>
          <a:xfrm>
            <a:off x="6214302" y="2243520"/>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a:extLst>
              <a:ext uri="{FF2B5EF4-FFF2-40B4-BE49-F238E27FC236}">
                <a16:creationId xmlns:a16="http://schemas.microsoft.com/office/drawing/2014/main" id="{534A2385-6E4D-124F-B9CF-325BB0722BE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04143" y="1318866"/>
            <a:ext cx="751377" cy="914400"/>
          </a:xfrm>
          <a:prstGeom prst="rect">
            <a:avLst/>
          </a:prstGeom>
        </p:spPr>
      </p:pic>
      <p:pic>
        <p:nvPicPr>
          <p:cNvPr id="28" name="Picture 27">
            <a:extLst>
              <a:ext uri="{FF2B5EF4-FFF2-40B4-BE49-F238E27FC236}">
                <a16:creationId xmlns:a16="http://schemas.microsoft.com/office/drawing/2014/main" id="{63FEC003-1622-174E-812A-15AE739120C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33683" y="1328784"/>
            <a:ext cx="730595" cy="914400"/>
          </a:xfrm>
          <a:prstGeom prst="rect">
            <a:avLst/>
          </a:prstGeom>
        </p:spPr>
      </p:pic>
      <p:sp>
        <p:nvSpPr>
          <p:cNvPr id="29" name="TextBox 28">
            <a:extLst>
              <a:ext uri="{FF2B5EF4-FFF2-40B4-BE49-F238E27FC236}">
                <a16:creationId xmlns:a16="http://schemas.microsoft.com/office/drawing/2014/main" id="{E17641E5-15F3-9342-B962-EFE05AC6C9B3}"/>
              </a:ext>
            </a:extLst>
          </p:cNvPr>
          <p:cNvSpPr txBox="1"/>
          <p:nvPr/>
        </p:nvSpPr>
        <p:spPr>
          <a:xfrm>
            <a:off x="7971353" y="2251626"/>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30" name="TextBox 29">
            <a:extLst>
              <a:ext uri="{FF2B5EF4-FFF2-40B4-BE49-F238E27FC236}">
                <a16:creationId xmlns:a16="http://schemas.microsoft.com/office/drawing/2014/main" id="{E26678A1-3463-3748-99C3-09812320BEC4}"/>
              </a:ext>
            </a:extLst>
          </p:cNvPr>
          <p:cNvSpPr txBox="1"/>
          <p:nvPr/>
        </p:nvSpPr>
        <p:spPr>
          <a:xfrm>
            <a:off x="454684" y="2815177"/>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31" name="TextBox 30">
            <a:extLst>
              <a:ext uri="{FF2B5EF4-FFF2-40B4-BE49-F238E27FC236}">
                <a16:creationId xmlns:a16="http://schemas.microsoft.com/office/drawing/2014/main" id="{265543B5-DE2E-574F-9B10-899130B25F76}"/>
              </a:ext>
            </a:extLst>
          </p:cNvPr>
          <p:cNvSpPr txBox="1"/>
          <p:nvPr/>
        </p:nvSpPr>
        <p:spPr>
          <a:xfrm>
            <a:off x="3373551" y="2247114"/>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2" name="Picture 31">
            <a:extLst>
              <a:ext uri="{FF2B5EF4-FFF2-40B4-BE49-F238E27FC236}">
                <a16:creationId xmlns:a16="http://schemas.microsoft.com/office/drawing/2014/main" id="{E169A886-AE91-DF47-9C28-FF82C9C168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26381" y="3161515"/>
            <a:ext cx="731231" cy="914400"/>
          </a:xfrm>
          <a:prstGeom prst="rect">
            <a:avLst/>
          </a:prstGeom>
        </p:spPr>
      </p:pic>
      <p:sp>
        <p:nvSpPr>
          <p:cNvPr id="33" name="TextBox 32">
            <a:extLst>
              <a:ext uri="{FF2B5EF4-FFF2-40B4-BE49-F238E27FC236}">
                <a16:creationId xmlns:a16="http://schemas.microsoft.com/office/drawing/2014/main" id="{9FAFCD48-0215-D642-9F46-1DC97530EAA3}"/>
              </a:ext>
            </a:extLst>
          </p:cNvPr>
          <p:cNvSpPr txBox="1"/>
          <p:nvPr/>
        </p:nvSpPr>
        <p:spPr>
          <a:xfrm>
            <a:off x="728302" y="4075915"/>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4" name="Picture 33">
            <a:extLst>
              <a:ext uri="{FF2B5EF4-FFF2-40B4-BE49-F238E27FC236}">
                <a16:creationId xmlns:a16="http://schemas.microsoft.com/office/drawing/2014/main" id="{6B7757CA-0E13-444A-8B44-A4E2DF2A869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21721" y="3161515"/>
            <a:ext cx="653688" cy="914400"/>
          </a:xfrm>
          <a:prstGeom prst="rect">
            <a:avLst/>
          </a:prstGeom>
        </p:spPr>
      </p:pic>
      <p:sp>
        <p:nvSpPr>
          <p:cNvPr id="35" name="TextBox 34">
            <a:extLst>
              <a:ext uri="{FF2B5EF4-FFF2-40B4-BE49-F238E27FC236}">
                <a16:creationId xmlns:a16="http://schemas.microsoft.com/office/drawing/2014/main" id="{38843E7C-8EFB-C449-BC97-A9024C0A3AEC}"/>
              </a:ext>
            </a:extLst>
          </p:cNvPr>
          <p:cNvSpPr txBox="1"/>
          <p:nvPr/>
        </p:nvSpPr>
        <p:spPr>
          <a:xfrm>
            <a:off x="1553470" y="4075915"/>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6" name="Picture 35">
            <a:extLst>
              <a:ext uri="{FF2B5EF4-FFF2-40B4-BE49-F238E27FC236}">
                <a16:creationId xmlns:a16="http://schemas.microsoft.com/office/drawing/2014/main" id="{697CAECB-F415-6240-8624-E590211FDB5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49695" y="3161515"/>
            <a:ext cx="806268" cy="914400"/>
          </a:xfrm>
          <a:prstGeom prst="rect">
            <a:avLst/>
          </a:prstGeom>
        </p:spPr>
      </p:pic>
      <p:sp>
        <p:nvSpPr>
          <p:cNvPr id="37" name="TextBox 36">
            <a:extLst>
              <a:ext uri="{FF2B5EF4-FFF2-40B4-BE49-F238E27FC236}">
                <a16:creationId xmlns:a16="http://schemas.microsoft.com/office/drawing/2014/main" id="{8ADC6BD7-5410-6344-B82B-3B30563284EF}"/>
              </a:ext>
            </a:extLst>
          </p:cNvPr>
          <p:cNvSpPr txBox="1"/>
          <p:nvPr/>
        </p:nvSpPr>
        <p:spPr>
          <a:xfrm>
            <a:off x="2474644" y="4075915"/>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a:extLst>
              <a:ext uri="{FF2B5EF4-FFF2-40B4-BE49-F238E27FC236}">
                <a16:creationId xmlns:a16="http://schemas.microsoft.com/office/drawing/2014/main" id="{6974659B-00CA-4F44-AED3-DEB01DFB303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17411" y="3161514"/>
            <a:ext cx="731988" cy="914400"/>
          </a:xfrm>
          <a:prstGeom prst="rect">
            <a:avLst/>
          </a:prstGeom>
        </p:spPr>
      </p:pic>
      <p:sp>
        <p:nvSpPr>
          <p:cNvPr id="39" name="TextBox 38">
            <a:extLst>
              <a:ext uri="{FF2B5EF4-FFF2-40B4-BE49-F238E27FC236}">
                <a16:creationId xmlns:a16="http://schemas.microsoft.com/office/drawing/2014/main" id="{76E454CD-AB90-3542-A69A-A793E0237B23}"/>
              </a:ext>
            </a:extLst>
          </p:cNvPr>
          <p:cNvSpPr txBox="1"/>
          <p:nvPr/>
        </p:nvSpPr>
        <p:spPr>
          <a:xfrm>
            <a:off x="3377232" y="4075914"/>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40" name="Picture 39">
            <a:extLst>
              <a:ext uri="{FF2B5EF4-FFF2-40B4-BE49-F238E27FC236}">
                <a16:creationId xmlns:a16="http://schemas.microsoft.com/office/drawing/2014/main" id="{D7F05A3B-9C17-7847-9129-5B084EEEBC6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176971" y="3161514"/>
            <a:ext cx="750221" cy="914400"/>
          </a:xfrm>
          <a:prstGeom prst="rect">
            <a:avLst/>
          </a:prstGeom>
        </p:spPr>
      </p:pic>
      <p:sp>
        <p:nvSpPr>
          <p:cNvPr id="41" name="TextBox 40">
            <a:extLst>
              <a:ext uri="{FF2B5EF4-FFF2-40B4-BE49-F238E27FC236}">
                <a16:creationId xmlns:a16="http://schemas.microsoft.com/office/drawing/2014/main" id="{B4C63BE9-A2F7-7D4C-B0C3-9B79469ECD9B}"/>
              </a:ext>
            </a:extLst>
          </p:cNvPr>
          <p:cNvSpPr txBox="1"/>
          <p:nvPr/>
        </p:nvSpPr>
        <p:spPr>
          <a:xfrm>
            <a:off x="4235330" y="4075914"/>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2" name="TextBox 41">
            <a:extLst>
              <a:ext uri="{FF2B5EF4-FFF2-40B4-BE49-F238E27FC236}">
                <a16:creationId xmlns:a16="http://schemas.microsoft.com/office/drawing/2014/main" id="{0E67CA69-AB15-3C4E-A07D-D9646E682DB1}"/>
              </a:ext>
            </a:extLst>
          </p:cNvPr>
          <p:cNvSpPr txBox="1"/>
          <p:nvPr/>
        </p:nvSpPr>
        <p:spPr>
          <a:xfrm>
            <a:off x="5830209" y="2815177"/>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43" name="Picture 42">
            <a:extLst>
              <a:ext uri="{FF2B5EF4-FFF2-40B4-BE49-F238E27FC236}">
                <a16:creationId xmlns:a16="http://schemas.microsoft.com/office/drawing/2014/main" id="{92E123C5-A766-3A47-895E-398BBC768C0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867155" y="3157920"/>
            <a:ext cx="732829" cy="914400"/>
          </a:xfrm>
          <a:prstGeom prst="rect">
            <a:avLst/>
          </a:prstGeom>
        </p:spPr>
      </p:pic>
      <p:sp>
        <p:nvSpPr>
          <p:cNvPr id="44" name="TextBox 43">
            <a:extLst>
              <a:ext uri="{FF2B5EF4-FFF2-40B4-BE49-F238E27FC236}">
                <a16:creationId xmlns:a16="http://schemas.microsoft.com/office/drawing/2014/main" id="{C82D4BF2-C655-CF4D-B11E-267881830889}"/>
              </a:ext>
            </a:extLst>
          </p:cNvPr>
          <p:cNvSpPr txBox="1"/>
          <p:nvPr/>
        </p:nvSpPr>
        <p:spPr>
          <a:xfrm>
            <a:off x="6013251" y="4081720"/>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5" name="TextBox 44">
            <a:extLst>
              <a:ext uri="{FF2B5EF4-FFF2-40B4-BE49-F238E27FC236}">
                <a16:creationId xmlns:a16="http://schemas.microsoft.com/office/drawing/2014/main" id="{ECD657D4-FC39-4C47-A049-E5C39FE483B8}"/>
              </a:ext>
            </a:extLst>
          </p:cNvPr>
          <p:cNvSpPr txBox="1"/>
          <p:nvPr/>
        </p:nvSpPr>
        <p:spPr>
          <a:xfrm>
            <a:off x="6877366" y="4075914"/>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46" name="Picture 45">
            <a:extLst>
              <a:ext uri="{FF2B5EF4-FFF2-40B4-BE49-F238E27FC236}">
                <a16:creationId xmlns:a16="http://schemas.microsoft.com/office/drawing/2014/main" id="{A72B4F3F-4D07-9B47-85F0-31D654912CB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6811261" y="3157920"/>
            <a:ext cx="827124" cy="914400"/>
          </a:xfrm>
          <a:prstGeom prst="rect">
            <a:avLst/>
          </a:prstGeom>
        </p:spPr>
      </p:pic>
    </p:spTree>
    <p:extLst>
      <p:ext uri="{BB962C8B-B14F-4D97-AF65-F5344CB8AC3E}">
        <p14:creationId xmlns:p14="http://schemas.microsoft.com/office/powerpoint/2010/main" val="119678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lstStyle/>
          <a:p>
            <a:r>
              <a:rPr lang="en-US" dirty="0"/>
              <a:t>Graduated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46C8F1C-683D-0F4C-AC44-FD723170476D}"/>
              </a:ext>
            </a:extLst>
          </p:cNvPr>
          <p:cNvSpPr txBox="1"/>
          <p:nvPr/>
        </p:nvSpPr>
        <p:spPr>
          <a:xfrm>
            <a:off x="1700252" y="2413208"/>
            <a:ext cx="1570932" cy="861774"/>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Ning Yan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2013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Research Scientist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Huawei, Santa Clara</a:t>
            </a:r>
          </a:p>
        </p:txBody>
      </p:sp>
      <p:sp>
        <p:nvSpPr>
          <p:cNvPr id="23" name="TextBox 22">
            <a:extLst>
              <a:ext uri="{FF2B5EF4-FFF2-40B4-BE49-F238E27FC236}">
                <a16:creationId xmlns:a16="http://schemas.microsoft.com/office/drawing/2014/main" id="{DF8CB42C-38EA-124B-9D20-89FA9BF59359}"/>
              </a:ext>
            </a:extLst>
          </p:cNvPr>
          <p:cNvSpPr txBox="1"/>
          <p:nvPr/>
        </p:nvSpPr>
        <p:spPr>
          <a:xfrm>
            <a:off x="470581" y="785794"/>
            <a:ext cx="1452321"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Ph.D.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pic>
        <p:nvPicPr>
          <p:cNvPr id="36" name="Picture 35">
            <a:extLst>
              <a:ext uri="{FF2B5EF4-FFF2-40B4-BE49-F238E27FC236}">
                <a16:creationId xmlns:a16="http://schemas.microsoft.com/office/drawing/2014/main" id="{E6C9993D-2BBA-4D43-AD5A-656BD3CD7CF9}"/>
              </a:ext>
            </a:extLst>
          </p:cNvPr>
          <p:cNvPicPr>
            <a:picLocks noChangeAspect="1"/>
          </p:cNvPicPr>
          <p:nvPr/>
        </p:nvPicPr>
        <p:blipFill>
          <a:blip r:embed="rId2"/>
          <a:stretch>
            <a:fillRect/>
          </a:stretch>
        </p:blipFill>
        <p:spPr>
          <a:xfrm>
            <a:off x="7929079" y="1072306"/>
            <a:ext cx="865398" cy="1298098"/>
          </a:xfrm>
          <a:prstGeom prst="rect">
            <a:avLst/>
          </a:prstGeom>
        </p:spPr>
      </p:pic>
      <p:pic>
        <p:nvPicPr>
          <p:cNvPr id="38" name="Picture 37">
            <a:extLst>
              <a:ext uri="{FF2B5EF4-FFF2-40B4-BE49-F238E27FC236}">
                <a16:creationId xmlns:a16="http://schemas.microsoft.com/office/drawing/2014/main" id="{0C8324CF-E0FD-D74F-89C9-16B4981EFD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4976" y="1211271"/>
            <a:ext cx="1159133" cy="1159133"/>
          </a:xfrm>
          <a:prstGeom prst="rect">
            <a:avLst/>
          </a:prstGeom>
        </p:spPr>
      </p:pic>
      <p:pic>
        <p:nvPicPr>
          <p:cNvPr id="46" name="Picture 45">
            <a:extLst>
              <a:ext uri="{FF2B5EF4-FFF2-40B4-BE49-F238E27FC236}">
                <a16:creationId xmlns:a16="http://schemas.microsoft.com/office/drawing/2014/main" id="{44EBE310-B96A-E44B-BB3C-9481BD7489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1310" y="1211130"/>
            <a:ext cx="1159274" cy="1159274"/>
          </a:xfrm>
          <a:prstGeom prst="rect">
            <a:avLst/>
          </a:prstGeom>
        </p:spPr>
      </p:pic>
      <p:pic>
        <p:nvPicPr>
          <p:cNvPr id="47" name="Picture 46">
            <a:extLst>
              <a:ext uri="{FF2B5EF4-FFF2-40B4-BE49-F238E27FC236}">
                <a16:creationId xmlns:a16="http://schemas.microsoft.com/office/drawing/2014/main" id="{D2C21B41-35A2-7347-AF59-0E274FD59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08" y="1156804"/>
            <a:ext cx="1213600" cy="1213600"/>
          </a:xfrm>
          <a:prstGeom prst="rect">
            <a:avLst/>
          </a:prstGeom>
        </p:spPr>
      </p:pic>
      <p:pic>
        <p:nvPicPr>
          <p:cNvPr id="48" name="Picture 47">
            <a:extLst>
              <a:ext uri="{FF2B5EF4-FFF2-40B4-BE49-F238E27FC236}">
                <a16:creationId xmlns:a16="http://schemas.microsoft.com/office/drawing/2014/main" id="{9CDC0AB4-9A57-2E42-A6DC-3672D55EE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4854" y="1194651"/>
            <a:ext cx="1175753" cy="1175753"/>
          </a:xfrm>
          <a:prstGeom prst="rect">
            <a:avLst/>
          </a:prstGeom>
        </p:spPr>
      </p:pic>
      <p:sp>
        <p:nvSpPr>
          <p:cNvPr id="49" name="TextBox 48">
            <a:extLst>
              <a:ext uri="{FF2B5EF4-FFF2-40B4-BE49-F238E27FC236}">
                <a16:creationId xmlns:a16="http://schemas.microsoft.com/office/drawing/2014/main" id="{BA8DA016-EC1F-564B-AA74-735B30EB4186}"/>
              </a:ext>
            </a:extLst>
          </p:cNvPr>
          <p:cNvSpPr txBox="1"/>
          <p:nvPr/>
        </p:nvSpPr>
        <p:spPr>
          <a:xfrm>
            <a:off x="6449702" y="2413208"/>
            <a:ext cx="1253548"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Gensheng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Zhang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Google</a:t>
            </a:r>
          </a:p>
        </p:txBody>
      </p:sp>
      <p:sp>
        <p:nvSpPr>
          <p:cNvPr id="50" name="TextBox 49">
            <a:extLst>
              <a:ext uri="{FF2B5EF4-FFF2-40B4-BE49-F238E27FC236}">
                <a16:creationId xmlns:a16="http://schemas.microsoft.com/office/drawing/2014/main" id="{9BFEE420-2D88-254D-8633-B5FA22B714AC}"/>
              </a:ext>
            </a:extLst>
          </p:cNvPr>
          <p:cNvSpPr txBox="1"/>
          <p:nvPr/>
        </p:nvSpPr>
        <p:spPr>
          <a:xfrm>
            <a:off x="5035754" y="2413208"/>
            <a:ext cx="1271310"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Nandish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Jayaram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Pivotal</a:t>
            </a:r>
          </a:p>
        </p:txBody>
      </p:sp>
      <p:sp>
        <p:nvSpPr>
          <p:cNvPr id="51" name="TextBox 50">
            <a:extLst>
              <a:ext uri="{FF2B5EF4-FFF2-40B4-BE49-F238E27FC236}">
                <a16:creationId xmlns:a16="http://schemas.microsoft.com/office/drawing/2014/main" id="{E1C3868A-D427-0F43-BE7F-721FD3FC8F04}"/>
              </a:ext>
            </a:extLst>
          </p:cNvPr>
          <p:cNvSpPr txBox="1"/>
          <p:nvPr/>
        </p:nvSpPr>
        <p:spPr>
          <a:xfrm>
            <a:off x="3261310" y="2413208"/>
            <a:ext cx="1732910" cy="861774"/>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Naeemul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Hassan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Assistant Professor</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University of Mississippi</a:t>
            </a:r>
          </a:p>
        </p:txBody>
      </p:sp>
      <p:sp>
        <p:nvSpPr>
          <p:cNvPr id="52" name="TextBox 51">
            <a:extLst>
              <a:ext uri="{FF2B5EF4-FFF2-40B4-BE49-F238E27FC236}">
                <a16:creationId xmlns:a16="http://schemas.microsoft.com/office/drawing/2014/main" id="{C13477BA-141A-B94D-AB38-8C5D3B6E30CC}"/>
              </a:ext>
            </a:extLst>
          </p:cNvPr>
          <p:cNvSpPr txBox="1"/>
          <p:nvPr/>
        </p:nvSpPr>
        <p:spPr>
          <a:xfrm>
            <a:off x="7929079" y="2413208"/>
            <a:ext cx="1033937"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Afroza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Sultana</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2018</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Teradata Lab</a:t>
            </a:r>
          </a:p>
        </p:txBody>
      </p:sp>
      <p:pic>
        <p:nvPicPr>
          <p:cNvPr id="11" name="Picture 10">
            <a:extLst>
              <a:ext uri="{FF2B5EF4-FFF2-40B4-BE49-F238E27FC236}">
                <a16:creationId xmlns:a16="http://schemas.microsoft.com/office/drawing/2014/main" id="{E38A0B13-8F09-CE4C-B8EA-14D27A5E72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471" y="1150514"/>
            <a:ext cx="947487" cy="1219890"/>
          </a:xfrm>
          <a:prstGeom prst="rect">
            <a:avLst/>
          </a:prstGeom>
        </p:spPr>
      </p:pic>
      <p:sp>
        <p:nvSpPr>
          <p:cNvPr id="53" name="TextBox 52">
            <a:extLst>
              <a:ext uri="{FF2B5EF4-FFF2-40B4-BE49-F238E27FC236}">
                <a16:creationId xmlns:a16="http://schemas.microsoft.com/office/drawing/2014/main" id="{1CF05FDD-CBEF-E64C-AD74-68B8BA61A3D2}"/>
              </a:ext>
            </a:extLst>
          </p:cNvPr>
          <p:cNvSpPr txBox="1"/>
          <p:nvPr/>
        </p:nvSpPr>
        <p:spPr>
          <a:xfrm>
            <a:off x="223471" y="2413208"/>
            <a:ext cx="1570932" cy="646331"/>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Aditya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Telang</a:t>
            </a:r>
            <a:endPar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2011 (co-advised) IBM Research India</a:t>
            </a:r>
          </a:p>
        </p:txBody>
      </p:sp>
      <p:sp>
        <p:nvSpPr>
          <p:cNvPr id="54" name="TextBox 53">
            <a:extLst>
              <a:ext uri="{FF2B5EF4-FFF2-40B4-BE49-F238E27FC236}">
                <a16:creationId xmlns:a16="http://schemas.microsoft.com/office/drawing/2014/main" id="{E30A25E2-385B-9C4D-9E0D-FCD35B2FD66F}"/>
              </a:ext>
            </a:extLst>
          </p:cNvPr>
          <p:cNvSpPr txBox="1"/>
          <p:nvPr/>
        </p:nvSpPr>
        <p:spPr>
          <a:xfrm>
            <a:off x="470581" y="3639702"/>
            <a:ext cx="2641589"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Tulsi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Chandwani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Red Hat)</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Abu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Ayub</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Ansari Syed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Ishwor</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Timilsina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Fidelity)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Nigesh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Shakya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Rohit Bhoopalam (2016, Akamai)</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Fatma Dogan (2015,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Minumol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Joseph (2015, Capital One)</a:t>
            </a:r>
          </a:p>
        </p:txBody>
      </p:sp>
      <p:sp>
        <p:nvSpPr>
          <p:cNvPr id="56" name="TextBox 55">
            <a:extLst>
              <a:ext uri="{FF2B5EF4-FFF2-40B4-BE49-F238E27FC236}">
                <a16:creationId xmlns:a16="http://schemas.microsoft.com/office/drawing/2014/main" id="{93B2AC66-1993-364D-8199-C55C267B9220}"/>
              </a:ext>
            </a:extLst>
          </p:cNvPr>
          <p:cNvSpPr txBox="1"/>
          <p:nvPr/>
        </p:nvSpPr>
        <p:spPr>
          <a:xfrm>
            <a:off x="3261310" y="3639702"/>
            <a:ext cx="2911157"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Ramesh Venkataraman (2014, Amazon)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Mahesh Gupta (2012, Electronic Arts)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Jijo</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Philip (2012, Cerner Corporation)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Avinash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Bharadwaj (2011, Copper Labs)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Quazi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(Sunny) Hasan (2010, Dematic)</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Jared Ashman (2010, Ambit Energy)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Muhammad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Safiullah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(2008, Microsoft)</a:t>
            </a:r>
          </a:p>
        </p:txBody>
      </p:sp>
      <p:sp>
        <p:nvSpPr>
          <p:cNvPr id="57" name="TextBox 56">
            <a:extLst>
              <a:ext uri="{FF2B5EF4-FFF2-40B4-BE49-F238E27FC236}">
                <a16:creationId xmlns:a16="http://schemas.microsoft.com/office/drawing/2014/main" id="{E1FD0BE2-4867-2F41-B605-0387B476F24D}"/>
              </a:ext>
            </a:extLst>
          </p:cNvPr>
          <p:cNvSpPr txBox="1"/>
          <p:nvPr/>
        </p:nvSpPr>
        <p:spPr>
          <a:xfrm>
            <a:off x="470816" y="3317786"/>
            <a:ext cx="205152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M.S. Thesis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
        <p:nvSpPr>
          <p:cNvPr id="58" name="TextBox 57">
            <a:extLst>
              <a:ext uri="{FF2B5EF4-FFF2-40B4-BE49-F238E27FC236}">
                <a16:creationId xmlns:a16="http://schemas.microsoft.com/office/drawing/2014/main" id="{5BBCFB27-692B-9343-84C3-A7031C7D74E6}"/>
              </a:ext>
            </a:extLst>
          </p:cNvPr>
          <p:cNvSpPr txBox="1"/>
          <p:nvPr/>
        </p:nvSpPr>
        <p:spPr>
          <a:xfrm>
            <a:off x="6608284" y="3435090"/>
            <a:ext cx="2641589" cy="1723549"/>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Josue Caraballo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Damian Jimenez (2017,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Long Ly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Sidharth Goyal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Huadong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Feng (2014)</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Raju Karki (2012)</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Angus Helm (2010)</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Aakash Tuli (2010)</a:t>
            </a:r>
          </a:p>
        </p:txBody>
      </p:sp>
      <p:sp>
        <p:nvSpPr>
          <p:cNvPr id="59" name="TextBox 58">
            <a:extLst>
              <a:ext uri="{FF2B5EF4-FFF2-40B4-BE49-F238E27FC236}">
                <a16:creationId xmlns:a16="http://schemas.microsoft.com/office/drawing/2014/main" id="{3D530300-A1A1-9C41-A063-800741C2041E}"/>
              </a:ext>
            </a:extLst>
          </p:cNvPr>
          <p:cNvSpPr txBox="1"/>
          <p:nvPr/>
        </p:nvSpPr>
        <p:spPr>
          <a:xfrm>
            <a:off x="6608284" y="3179286"/>
            <a:ext cx="128304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71590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C7948-0850-874C-BB8C-BF28F79A7223}"/>
              </a:ext>
            </a:extLst>
          </p:cNvPr>
          <p:cNvSpPr>
            <a:spLocks noGrp="1"/>
          </p:cNvSpPr>
          <p:nvPr>
            <p:ph type="title"/>
          </p:nvPr>
        </p:nvSpPr>
        <p:spPr>
          <a:xfrm>
            <a:off x="389436" y="171450"/>
            <a:ext cx="7564591" cy="1107996"/>
          </a:xfrm>
        </p:spPr>
        <p:txBody>
          <a:bodyPr/>
          <a:lstStyle/>
          <a:p>
            <a:r>
              <a:rPr lang="en-US" sz="4000" dirty="0"/>
              <a:t>Collaborators on Current and Past IDIR Projects</a:t>
            </a:r>
          </a:p>
        </p:txBody>
      </p:sp>
      <p:sp>
        <p:nvSpPr>
          <p:cNvPr id="4" name="Slide Number Placeholder 3">
            <a:extLst>
              <a:ext uri="{FF2B5EF4-FFF2-40B4-BE49-F238E27FC236}">
                <a16:creationId xmlns:a16="http://schemas.microsoft.com/office/drawing/2014/main" id="{7132B19E-A9C0-9549-B8C7-3B25A4BA8B4F}"/>
              </a:ext>
            </a:extLst>
          </p:cNvPr>
          <p:cNvSpPr>
            <a:spLocks noGrp="1"/>
          </p:cNvSpPr>
          <p:nvPr>
            <p:ph type="sldNum" sz="quarter" idx="10"/>
          </p:nvPr>
        </p:nvSpPr>
        <p:spPr/>
        <p:txBody>
          <a:bodyPr/>
          <a:lstStyle/>
          <a:p>
            <a:fld id="{FC2EED17-1836-6142-A4B1-ABB9C7C22E41}" type="slidenum">
              <a:rPr lang="en-US" smtClean="0"/>
              <a:pPr/>
              <a:t>47</a:t>
            </a:fld>
            <a:endParaRPr lang="en-US"/>
          </a:p>
        </p:txBody>
      </p:sp>
      <p:sp>
        <p:nvSpPr>
          <p:cNvPr id="14" name="Text Placeholder 2">
            <a:extLst>
              <a:ext uri="{FF2B5EF4-FFF2-40B4-BE49-F238E27FC236}">
                <a16:creationId xmlns:a16="http://schemas.microsoft.com/office/drawing/2014/main" id="{57FF53A4-BBD4-F54D-BBB7-F7C1501B5540}"/>
              </a:ext>
            </a:extLst>
          </p:cNvPr>
          <p:cNvSpPr txBox="1">
            <a:spLocks/>
          </p:cNvSpPr>
          <p:nvPr/>
        </p:nvSpPr>
        <p:spPr>
          <a:xfrm>
            <a:off x="194196" y="1398143"/>
            <a:ext cx="3037519" cy="337951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Bill Adair (Duke, Public Policy)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Pankaj Agarwal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Xiang Ao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Vassilis Athitsos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Sourav Bhowmick (Nanyang Technological University )</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Sharma Chakravarthy (UTA)</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Gong Cheng (Nanjing University)</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Byron Choi (Hong Kong Baptist University)</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Christoph </a:t>
            </a:r>
            <a:r>
              <a:rPr lang="en-US" sz="1600" dirty="0" err="1">
                <a:solidFill>
                  <a:schemeClr val="tx1"/>
                </a:solidFill>
                <a:latin typeface="Garamond" panose="02020404030301010803" pitchFamily="18" charset="0"/>
              </a:rPr>
              <a:t>Csallner</a:t>
            </a:r>
            <a:r>
              <a:rPr lang="en-US" sz="1600" dirty="0">
                <a:solidFill>
                  <a:schemeClr val="tx1"/>
                </a:solidFill>
                <a:latin typeface="Garamond" panose="02020404030301010803" pitchFamily="18" charset="0"/>
              </a:rPr>
              <a:t> (UTA)</a:t>
            </a:r>
          </a:p>
        </p:txBody>
      </p:sp>
      <p:sp>
        <p:nvSpPr>
          <p:cNvPr id="15" name="Text Placeholder 2">
            <a:extLst>
              <a:ext uri="{FF2B5EF4-FFF2-40B4-BE49-F238E27FC236}">
                <a16:creationId xmlns:a16="http://schemas.microsoft.com/office/drawing/2014/main" id="{86CC99E2-5FA2-7C4B-B7EA-F2C935021A3B}"/>
              </a:ext>
            </a:extLst>
          </p:cNvPr>
          <p:cNvSpPr txBox="1">
            <a:spLocks/>
          </p:cNvSpPr>
          <p:nvPr/>
        </p:nvSpPr>
        <p:spPr>
          <a:xfrm>
            <a:off x="6350696" y="1389586"/>
            <a:ext cx="2699359" cy="3157916"/>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err="1">
                <a:ln>
                  <a:noFill/>
                </a:ln>
                <a:solidFill>
                  <a:schemeClr val="tx1"/>
                </a:solidFill>
                <a:effectLst/>
                <a:uLnTx/>
                <a:uFillTx/>
                <a:latin typeface="Garamond" panose="02020404030301010803" pitchFamily="18" charset="0"/>
                <a:ea typeface="+mn-ea"/>
                <a:cs typeface="+mn-cs"/>
              </a:rPr>
              <a:t>Zhiqiang</a:t>
            </a: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 Lin (Ohio State)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Ping Luo (Chinese Academy of Sciences)</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Mark </a:t>
            </a:r>
            <a:r>
              <a:rPr lang="en-US" sz="1600" dirty="0" err="1">
                <a:solidFill>
                  <a:schemeClr val="tx1"/>
                </a:solidFill>
                <a:latin typeface="Garamond" panose="02020404030301010803" pitchFamily="18" charset="0"/>
              </a:rPr>
              <a:t>Stancel</a:t>
            </a:r>
            <a:r>
              <a:rPr lang="en-US" sz="1600" dirty="0">
                <a:solidFill>
                  <a:schemeClr val="tx1"/>
                </a:solidFill>
                <a:latin typeface="Garamond" panose="02020404030301010803" pitchFamily="18" charset="0"/>
              </a:rPr>
              <a:t> (Duke, Public Policy)</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Mark  Tremayne (UTA, Communication)</a:t>
            </a:r>
            <a:endParaRPr lang="en-US" sz="1600" dirty="0">
              <a:solidFill>
                <a:schemeClr val="tx1"/>
              </a:solidFill>
              <a:latin typeface="Garamond" panose="02020404030301010803" pitchFamily="18" charset="0"/>
            </a:endParaRP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Min Wang (Google)</a:t>
            </a:r>
          </a:p>
          <a:p>
            <a:pPr marL="342900" indent="-342900">
              <a:buFont typeface="Courier New" panose="02070309020205020404" pitchFamily="49" charset="0"/>
              <a:buChar char="o"/>
              <a:defRPr/>
            </a:pPr>
            <a:r>
              <a:rPr lang="en-US" sz="1600" dirty="0" err="1">
                <a:solidFill>
                  <a:schemeClr val="tx1"/>
                </a:solidFill>
                <a:latin typeface="Garamond" panose="02020404030301010803" pitchFamily="18" charset="0"/>
              </a:rPr>
              <a:t>Xifeng</a:t>
            </a:r>
            <a:r>
              <a:rPr lang="en-US" sz="1600" dirty="0">
                <a:solidFill>
                  <a:schemeClr val="tx1"/>
                </a:solidFill>
                <a:latin typeface="Garamond" panose="02020404030301010803" pitchFamily="18" charset="0"/>
              </a:rPr>
              <a:t> Yan (UCSB)</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Jun  Yang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Cong Yu (Google Research)</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Nan Zhang (Penn State)</a:t>
            </a:r>
          </a:p>
        </p:txBody>
      </p:sp>
      <p:sp>
        <p:nvSpPr>
          <p:cNvPr id="16" name="Text Placeholder 2">
            <a:extLst>
              <a:ext uri="{FF2B5EF4-FFF2-40B4-BE49-F238E27FC236}">
                <a16:creationId xmlns:a16="http://schemas.microsoft.com/office/drawing/2014/main" id="{EF96572A-39CD-6A45-B274-0F0E935CE1D4}"/>
              </a:ext>
            </a:extLst>
          </p:cNvPr>
          <p:cNvSpPr txBox="1">
            <a:spLocks/>
          </p:cNvSpPr>
          <p:nvPr/>
        </p:nvSpPr>
        <p:spPr>
          <a:xfrm>
            <a:off x="2974932" y="1387562"/>
            <a:ext cx="3346038" cy="346928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Gautam Das (UTA)</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Chris Ding (UTA)</a:t>
            </a:r>
          </a:p>
          <a:p>
            <a:pPr marL="342900" lvl="0" indent="-342900">
              <a:buFont typeface="Courier New" panose="02070309020205020404" pitchFamily="49" charset="0"/>
              <a:buChar char="o"/>
              <a:defRPr/>
            </a:pPr>
            <a:r>
              <a:rPr lang="en-US" sz="1600" dirty="0" err="1">
                <a:solidFill>
                  <a:schemeClr val="tx1"/>
                </a:solidFill>
                <a:latin typeface="Garamond" panose="02020404030301010803" pitchFamily="18" charset="0"/>
              </a:rPr>
              <a:t>Ramez</a:t>
            </a:r>
            <a:r>
              <a:rPr lang="en-US" sz="1600" dirty="0">
                <a:solidFill>
                  <a:schemeClr val="tx1"/>
                </a:solidFill>
                <a:latin typeface="Garamond" panose="02020404030301010803" pitchFamily="18" charset="0"/>
              </a:rPr>
              <a:t> </a:t>
            </a:r>
            <a:r>
              <a:rPr lang="en-US" sz="1600" dirty="0" err="1">
                <a:solidFill>
                  <a:schemeClr val="tx1"/>
                </a:solidFill>
                <a:latin typeface="Garamond" panose="02020404030301010803" pitchFamily="18" charset="0"/>
              </a:rPr>
              <a:t>Elmasri</a:t>
            </a:r>
            <a:r>
              <a:rPr lang="en-US" sz="1600" dirty="0">
                <a:solidFill>
                  <a:schemeClr val="tx1"/>
                </a:solidFill>
                <a:latin typeface="Garamond" panose="02020404030301010803" pitchFamily="18" charset="0"/>
              </a:rPr>
              <a:t> (UTA)</a:t>
            </a:r>
          </a:p>
          <a:p>
            <a:pPr marL="342900" lvl="0" indent="-342900">
              <a:buFont typeface="Courier New" panose="02070309020205020404" pitchFamily="49" charset="0"/>
              <a:buChar char="o"/>
              <a:defRPr/>
            </a:pPr>
            <a:r>
              <a:rPr lang="en-US" sz="1600" dirty="0">
                <a:solidFill>
                  <a:schemeClr val="tx1"/>
                </a:solidFill>
                <a:latin typeface="Garamond" charset="0"/>
                <a:ea typeface="Garamond" charset="0"/>
                <a:cs typeface="Garamond" charset="0"/>
              </a:rPr>
              <a:t>Leonidas </a:t>
            </a:r>
            <a:r>
              <a:rPr lang="en-US" sz="1600" dirty="0" err="1">
                <a:solidFill>
                  <a:schemeClr val="tx1"/>
                </a:solidFill>
                <a:latin typeface="Garamond" charset="0"/>
                <a:ea typeface="Garamond" charset="0"/>
                <a:cs typeface="Garamond" charset="0"/>
              </a:rPr>
              <a:t>Fegaras</a:t>
            </a:r>
            <a:r>
              <a:rPr lang="en-US" sz="1600" dirty="0">
                <a:solidFill>
                  <a:schemeClr val="tx1"/>
                </a:solidFill>
                <a:latin typeface="Garamond" charset="0"/>
                <a:ea typeface="Garamond" charset="0"/>
                <a:cs typeface="Garamond" charset="0"/>
              </a:rPr>
              <a:t> (UTA</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Peter Fray</a:t>
            </a:r>
            <a:r>
              <a:rPr kumimoji="0" lang="zh-CN" alt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 </a:t>
            </a:r>
            <a:r>
              <a:rPr kumimoji="0" lang="en-US" altLang="zh-CN"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(University of Technology Sydney, Journalism)</a:t>
            </a:r>
            <a:endPar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James Hamilton (Stanford, Communication)</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Naeemul Hassan (Mississippi)</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Wei Hu (Nanjing University)</a:t>
            </a:r>
          </a:p>
          <a:p>
            <a:pPr marL="342900" indent="-342900">
              <a:buFont typeface="Courier New" panose="02070309020205020404" pitchFamily="49" charset="0"/>
              <a:buChar char="o"/>
              <a:defRPr/>
            </a:pPr>
            <a:r>
              <a:rPr lang="en-US" sz="1600" dirty="0" err="1">
                <a:solidFill>
                  <a:schemeClr val="tx1"/>
                </a:solidFill>
                <a:latin typeface="Garamond" panose="02020404030301010803" pitchFamily="18" charset="0"/>
              </a:rPr>
              <a:t>Arijit</a:t>
            </a:r>
            <a:r>
              <a:rPr lang="en-US" sz="1600" dirty="0">
                <a:solidFill>
                  <a:schemeClr val="tx1"/>
                </a:solidFill>
                <a:latin typeface="Garamond" panose="02020404030301010803" pitchFamily="18" charset="0"/>
              </a:rPr>
              <a:t> Khan (Nanyang Technological University)</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Angela Lee (UTD, Communication)</a:t>
            </a:r>
          </a:p>
        </p:txBody>
      </p:sp>
    </p:spTree>
    <p:extLst>
      <p:ext uri="{BB962C8B-B14F-4D97-AF65-F5344CB8AC3E}">
        <p14:creationId xmlns:p14="http://schemas.microsoft.com/office/powerpoint/2010/main" val="59344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itle 1">
            <a:extLst>
              <a:ext uri="{FF2B5EF4-FFF2-40B4-BE49-F238E27FC236}">
                <a16:creationId xmlns:a16="http://schemas.microsoft.com/office/drawing/2014/main" id="{58A7B821-8CAB-3542-9DCF-55798D132782}"/>
              </a:ext>
            </a:extLst>
          </p:cNvPr>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Funding Sponsors</a:t>
            </a:r>
          </a:p>
        </p:txBody>
      </p:sp>
      <p:pic>
        <p:nvPicPr>
          <p:cNvPr id="11" name="Picture 18" descr="NSF.png">
            <a:hlinkClick r:id="rId3"/>
            <a:extLst>
              <a:ext uri="{FF2B5EF4-FFF2-40B4-BE49-F238E27FC236}">
                <a16:creationId xmlns:a16="http://schemas.microsoft.com/office/drawing/2014/main" id="{558ED53D-9E5F-254C-AE69-A21D793E9D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201" y="1085288"/>
            <a:ext cx="1282859" cy="962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o6ych40o0am16zwr12vywxa1ccx.wpengine.netdna-cdn.com/files/2010/09/KnightLOGO.jpg">
            <a:extLst>
              <a:ext uri="{FF2B5EF4-FFF2-40B4-BE49-F238E27FC236}">
                <a16:creationId xmlns:a16="http://schemas.microsoft.com/office/drawing/2014/main" id="{C20F306B-2183-2D48-A603-9E830F3734E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9838" y="1098072"/>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F0B53C-A877-4B45-AA43-B56BD38DAD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4574" y="1054378"/>
            <a:ext cx="1023964" cy="1023964"/>
          </a:xfrm>
          <a:prstGeom prst="rect">
            <a:avLst/>
          </a:prstGeom>
        </p:spPr>
      </p:pic>
      <p:pic>
        <p:nvPicPr>
          <p:cNvPr id="14" name="Picture 13" descr="C:\Users\Chengkai\Desktop\HPLabs.jpg">
            <a:extLst>
              <a:ext uri="{FF2B5EF4-FFF2-40B4-BE49-F238E27FC236}">
                <a16:creationId xmlns:a16="http://schemas.microsoft.com/office/drawing/2014/main" id="{18165E20-3229-844F-AD18-00FAE7E785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16034" y="1122372"/>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chengkai\AppData\Local\Temp\Rar$DRa0.306\UTA_A-logo_Sml_2c-rgb.png">
            <a:extLst>
              <a:ext uri="{FF2B5EF4-FFF2-40B4-BE49-F238E27FC236}">
                <a16:creationId xmlns:a16="http://schemas.microsoft.com/office/drawing/2014/main" id="{2A062C13-F29E-2145-81B2-3A48CC1895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07533" y="1087315"/>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NSFC tr.png">
            <a:hlinkClick r:id="rId9"/>
            <a:extLst>
              <a:ext uri="{FF2B5EF4-FFF2-40B4-BE49-F238E27FC236}">
                <a16:creationId xmlns:a16="http://schemas.microsoft.com/office/drawing/2014/main" id="{309F4E51-09F2-984C-B29C-A9F1FC7CC67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2316" y="1004412"/>
            <a:ext cx="1131439" cy="1123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14984D-2106-5C4F-BDD7-BEE7FF79A2E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77654" y="1089059"/>
            <a:ext cx="954602" cy="954602"/>
          </a:xfrm>
          <a:prstGeom prst="rect">
            <a:avLst/>
          </a:prstGeom>
        </p:spPr>
      </p:pic>
      <p:pic>
        <p:nvPicPr>
          <p:cNvPr id="18" name="Picture 10" descr="http://arpa-e.energy.gov/sites/default/files/icorps_solidcolor3.jpg">
            <a:extLst>
              <a:ext uri="{FF2B5EF4-FFF2-40B4-BE49-F238E27FC236}">
                <a16:creationId xmlns:a16="http://schemas.microsoft.com/office/drawing/2014/main" id="{85BCE012-C75B-E34B-B9FC-CE158B6F1CA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9906" y="3416584"/>
            <a:ext cx="4191499" cy="145227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DBBB3AB-EC26-894C-90C6-A423952B6476}"/>
              </a:ext>
            </a:extLst>
          </p:cNvPr>
          <p:cNvSpPr txBox="1">
            <a:spLocks/>
          </p:cNvSpPr>
          <p:nvPr/>
        </p:nvSpPr>
        <p:spPr>
          <a:xfrm>
            <a:off x="389436" y="2904136"/>
            <a:ext cx="8363938"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Entrepreneurship</a:t>
            </a:r>
          </a:p>
        </p:txBody>
      </p:sp>
    </p:spTree>
    <p:extLst>
      <p:ext uri="{BB962C8B-B14F-4D97-AF65-F5344CB8AC3E}">
        <p14:creationId xmlns:p14="http://schemas.microsoft.com/office/powerpoint/2010/main" val="3768846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49</a:t>
            </a:fld>
            <a:endParaRPr lang="en-US"/>
          </a:p>
        </p:txBody>
      </p:sp>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34622DF6-2538-C741-9314-379B667A56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462" y="1556362"/>
            <a:ext cx="7057293" cy="1607991"/>
          </a:xfrm>
          <a:prstGeom prst="rect">
            <a:avLst/>
          </a:prstGeom>
        </p:spPr>
      </p:pic>
      <p:pic>
        <p:nvPicPr>
          <p:cNvPr id="4" name="Picture 3">
            <a:extLst>
              <a:ext uri="{FF2B5EF4-FFF2-40B4-BE49-F238E27FC236}">
                <a16:creationId xmlns:a16="http://schemas.microsoft.com/office/drawing/2014/main" id="{C80D9D4A-940A-2F4F-8B01-A4FB889E4B34}"/>
              </a:ext>
            </a:extLst>
          </p:cNvPr>
          <p:cNvPicPr>
            <a:picLocks noChangeAspect="1"/>
          </p:cNvPicPr>
          <p:nvPr/>
        </p:nvPicPr>
        <p:blipFill>
          <a:blip r:embed="rId4"/>
          <a:stretch>
            <a:fillRect/>
          </a:stretch>
        </p:blipFill>
        <p:spPr>
          <a:xfrm>
            <a:off x="869709" y="592633"/>
            <a:ext cx="7416800" cy="431800"/>
          </a:xfrm>
          <a:prstGeom prst="rect">
            <a:avLst/>
          </a:prstGeom>
        </p:spPr>
      </p:pic>
      <p:pic>
        <p:nvPicPr>
          <p:cNvPr id="8" name="Picture 7">
            <a:extLst>
              <a:ext uri="{FF2B5EF4-FFF2-40B4-BE49-F238E27FC236}">
                <a16:creationId xmlns:a16="http://schemas.microsoft.com/office/drawing/2014/main" id="{4EC216C2-BD52-F341-B8A2-EF2A751B762A}"/>
              </a:ext>
            </a:extLst>
          </p:cNvPr>
          <p:cNvPicPr>
            <a:picLocks noChangeAspect="1"/>
          </p:cNvPicPr>
          <p:nvPr/>
        </p:nvPicPr>
        <p:blipFill>
          <a:blip r:embed="rId5"/>
          <a:stretch>
            <a:fillRect/>
          </a:stretch>
        </p:blipFill>
        <p:spPr>
          <a:xfrm>
            <a:off x="932229" y="914510"/>
            <a:ext cx="7277100" cy="660400"/>
          </a:xfrm>
          <a:prstGeom prst="rect">
            <a:avLst/>
          </a:prstGeom>
        </p:spPr>
      </p:pic>
      <p:pic>
        <p:nvPicPr>
          <p:cNvPr id="10" name="Picture 9">
            <a:extLst>
              <a:ext uri="{FF2B5EF4-FFF2-40B4-BE49-F238E27FC236}">
                <a16:creationId xmlns:a16="http://schemas.microsoft.com/office/drawing/2014/main" id="{FD64744A-0956-634C-9E5A-41780DE972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650" y="3735590"/>
            <a:ext cx="4052765" cy="1089226"/>
          </a:xfrm>
          <a:prstGeom prst="rect">
            <a:avLst/>
          </a:prstGeom>
        </p:spPr>
      </p:pic>
      <p:pic>
        <p:nvPicPr>
          <p:cNvPr id="11" name="Picture 10">
            <a:extLst>
              <a:ext uri="{FF2B5EF4-FFF2-40B4-BE49-F238E27FC236}">
                <a16:creationId xmlns:a16="http://schemas.microsoft.com/office/drawing/2014/main" id="{FEE0B68C-B247-BF47-82C3-CB6E46BCDE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46223" y="3856133"/>
            <a:ext cx="4689231" cy="848139"/>
          </a:xfrm>
          <a:prstGeom prst="rect">
            <a:avLst/>
          </a:prstGeom>
        </p:spPr>
      </p:pic>
      <p:sp>
        <p:nvSpPr>
          <p:cNvPr id="32" name="Rectangle 31">
            <a:extLst>
              <a:ext uri="{FF2B5EF4-FFF2-40B4-BE49-F238E27FC236}">
                <a16:creationId xmlns:a16="http://schemas.microsoft.com/office/drawing/2014/main" id="{BD861015-BF41-844F-9557-C68D91016646}"/>
              </a:ext>
            </a:extLst>
          </p:cNvPr>
          <p:cNvSpPr/>
          <p:nvPr/>
        </p:nvSpPr>
        <p:spPr>
          <a:xfrm>
            <a:off x="1035940" y="3335480"/>
            <a:ext cx="1683814"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fact-finding</a:t>
            </a:r>
          </a:p>
        </p:txBody>
      </p:sp>
      <p:sp>
        <p:nvSpPr>
          <p:cNvPr id="33" name="Rectangle 32">
            <a:extLst>
              <a:ext uri="{FF2B5EF4-FFF2-40B4-BE49-F238E27FC236}">
                <a16:creationId xmlns:a16="http://schemas.microsoft.com/office/drawing/2014/main" id="{A2F2D04A-98DA-3446-896F-2D2A391CC80D}"/>
              </a:ext>
            </a:extLst>
          </p:cNvPr>
          <p:cNvSpPr/>
          <p:nvPr/>
        </p:nvSpPr>
        <p:spPr>
          <a:xfrm>
            <a:off x="5830677" y="3328944"/>
            <a:ext cx="1898737"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fact-checking</a:t>
            </a:r>
          </a:p>
        </p:txBody>
      </p:sp>
      <p:sp>
        <p:nvSpPr>
          <p:cNvPr id="13" name="Title 2">
            <a:extLst>
              <a:ext uri="{FF2B5EF4-FFF2-40B4-BE49-F238E27FC236}">
                <a16:creationId xmlns:a16="http://schemas.microsoft.com/office/drawing/2014/main" id="{72261139-0D33-0144-A7E7-4C49EF32EBDD}"/>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dirty="0"/>
              <a:t>CIDR 2011</a:t>
            </a:r>
          </a:p>
        </p:txBody>
      </p:sp>
    </p:spTree>
    <p:extLst>
      <p:ext uri="{BB962C8B-B14F-4D97-AF65-F5344CB8AC3E}">
        <p14:creationId xmlns:p14="http://schemas.microsoft.com/office/powerpoint/2010/main" val="428582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00A6E59A-2C49-DE48-8B04-3891F3AD9D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653" y="0"/>
            <a:ext cx="6912693" cy="5143500"/>
          </a:xfrm>
          <a:prstGeom prst="rect">
            <a:avLst/>
          </a:prstGeom>
        </p:spPr>
      </p:pic>
    </p:spTree>
    <p:extLst>
      <p:ext uri="{BB962C8B-B14F-4D97-AF65-F5344CB8AC3E}">
        <p14:creationId xmlns:p14="http://schemas.microsoft.com/office/powerpoint/2010/main" val="259812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D154F17-B3DC-B24D-98A9-A459EBCFE4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974" y="0"/>
            <a:ext cx="6642052" cy="5143500"/>
          </a:xfrm>
          <a:prstGeom prst="rect">
            <a:avLst/>
          </a:prstGeom>
        </p:spPr>
      </p:pic>
    </p:spTree>
    <p:extLst>
      <p:ext uri="{BB962C8B-B14F-4D97-AF65-F5344CB8AC3E}">
        <p14:creationId xmlns:p14="http://schemas.microsoft.com/office/powerpoint/2010/main" val="38414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746234"/>
            <a:ext cx="8363938" cy="4382738"/>
          </a:xfrm>
        </p:spPr>
        <p:txBody>
          <a:bodyPr/>
          <a:lstStyle/>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It was always there, since “Yellow Journalism” started in 1890s. </a:t>
            </a: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Exaggerated headlines, clickbait, computational propaganda, misinformation, disinformation</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Snopes.com</a:t>
            </a:r>
            <a:r>
              <a:rPr lang="en-US" sz="2000" dirty="0">
                <a:latin typeface="Open Sans" panose="020B0606030504020204" pitchFamily="34" charset="0"/>
                <a:ea typeface="Open Sans" panose="020B0606030504020204" pitchFamily="34" charset="0"/>
                <a:cs typeface="Open Sans" panose="020B0606030504020204" pitchFamily="34" charset="0"/>
              </a:rPr>
              <a:t> (1994), Glenn Kessler (1996), </a:t>
            </a:r>
            <a:r>
              <a:rPr lang="en-US" sz="2000" dirty="0" err="1">
                <a:latin typeface="Open Sans" panose="020B0606030504020204" pitchFamily="34" charset="0"/>
                <a:ea typeface="Open Sans" panose="020B0606030504020204" pitchFamily="34" charset="0"/>
                <a:cs typeface="Open Sans" panose="020B0606030504020204" pitchFamily="34" charset="0"/>
              </a:rPr>
              <a:t>FactCheck.org</a:t>
            </a:r>
            <a:r>
              <a:rPr lang="en-US" sz="2000" dirty="0">
                <a:latin typeface="Open Sans" panose="020B0606030504020204" pitchFamily="34" charset="0"/>
                <a:ea typeface="Open Sans" panose="020B0606030504020204" pitchFamily="34" charset="0"/>
                <a:cs typeface="Open Sans" panose="020B0606030504020204" pitchFamily="34" charset="0"/>
              </a:rPr>
              <a:t> (2003), PolitiFact (2007)</a:t>
            </a:r>
            <a:endParaRPr lang="en-US"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But it became a daily talking point since 2016.</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Pizzagate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“filter bubble” and “echo chamber” exacerbated by social media</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zh-CN"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zh-CN" sz="2000" dirty="0">
                <a:latin typeface="Open Sans" panose="020B0606030504020204" pitchFamily="34" charset="0"/>
                <a:ea typeface="Open Sans" panose="020B0606030504020204" pitchFamily="34" charset="0"/>
                <a:cs typeface="Open Sans" panose="020B0606030504020204" pitchFamily="34" charset="0"/>
              </a:rPr>
              <a:t>many false claims in political discourses</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Russian meddling with U.S. election</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Twitter bots, Facebook ads, trendy topic algorithms</a:t>
            </a:r>
          </a:p>
        </p:txBody>
      </p:sp>
      <p:sp>
        <p:nvSpPr>
          <p:cNvPr id="5" name="Slide Number Placeholder 3">
            <a:extLst>
              <a:ext uri="{FF2B5EF4-FFF2-40B4-BE49-F238E27FC236}">
                <a16:creationId xmlns:a16="http://schemas.microsoft.com/office/drawing/2014/main" id="{DEC3FD91-0663-E84D-BCB8-837ADF2A76F7}"/>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a:extLst>
              <a:ext uri="{FF2B5EF4-FFF2-40B4-BE49-F238E27FC236}">
                <a16:creationId xmlns:a16="http://schemas.microsoft.com/office/drawing/2014/main" id="{41605761-6052-7A41-B5F9-3E49A8BFDAE6}"/>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dirty="0"/>
              <a:t>The “Fake News” Problem</a:t>
            </a:r>
          </a:p>
        </p:txBody>
      </p:sp>
    </p:spTree>
    <p:extLst>
      <p:ext uri="{BB962C8B-B14F-4D97-AF65-F5344CB8AC3E}">
        <p14:creationId xmlns:p14="http://schemas.microsoft.com/office/powerpoint/2010/main" val="354034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26123" y="1085849"/>
            <a:ext cx="8976311"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b="1" dirty="0">
                <a:solidFill>
                  <a:srgbClr val="C00000"/>
                </a:solidFill>
              </a:rPr>
              <a:t>Data-driven fact-checking (</a:t>
            </a:r>
            <a:r>
              <a:rPr lang="en-US" sz="2400" b="1" dirty="0" err="1">
                <a:solidFill>
                  <a:srgbClr val="C00000"/>
                </a:solidFill>
              </a:rPr>
              <a:t>ClaimBuster</a:t>
            </a:r>
            <a:r>
              <a:rPr lang="en-US" sz="2400" b="1" dirty="0">
                <a:solidFill>
                  <a:srgbClr val="C00000"/>
                </a:solidFill>
              </a:rPr>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9</a:t>
            </a:fld>
            <a:endParaRPr lang="en-US" dirty="0"/>
          </a:p>
        </p:txBody>
      </p:sp>
    </p:spTree>
    <p:extLst>
      <p:ext uri="{BB962C8B-B14F-4D97-AF65-F5344CB8AC3E}">
        <p14:creationId xmlns:p14="http://schemas.microsoft.com/office/powerpoint/2010/main" val="9449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12710</TotalTime>
  <Words>2732</Words>
  <Application>Microsoft Macintosh PowerPoint</Application>
  <PresentationFormat>On-screen Show (16:9)</PresentationFormat>
  <Paragraphs>466</Paragraphs>
  <Slides>49</Slides>
  <Notes>26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Segoe UI</vt:lpstr>
      <vt:lpstr>Segoe UI Light</vt:lpstr>
      <vt:lpstr>System Font Regular</vt:lpstr>
      <vt:lpstr>Apple Symbols</vt:lpstr>
      <vt:lpstr>Arial</vt:lpstr>
      <vt:lpstr>Calibri</vt:lpstr>
      <vt:lpstr>Courier New</vt:lpstr>
      <vt:lpstr>Garamond</vt:lpstr>
      <vt:lpstr>Mongolian Baiti</vt:lpstr>
      <vt:lpstr>Monotype Corsiva</vt:lpstr>
      <vt:lpstr>Open Sans</vt:lpstr>
      <vt:lpstr>Times New Roman</vt:lpstr>
      <vt:lpstr>Office Theme</vt:lpstr>
      <vt:lpstr>Data Analytics for Computational Journalism</vt:lpstr>
      <vt:lpstr>PowerPoint Presentation</vt:lpstr>
      <vt:lpstr>Outline</vt:lpstr>
      <vt:lpstr>How it Started</vt:lpstr>
      <vt:lpstr>How it Started</vt:lpstr>
      <vt:lpstr>PowerPoint Presentation</vt:lpstr>
      <vt:lpstr>PowerPoint Presentation</vt:lpstr>
      <vt:lpstr>PowerPoint Presentation</vt:lpstr>
      <vt:lpstr>PowerPoint Presentation</vt:lpstr>
      <vt:lpstr>Outline</vt:lpstr>
      <vt:lpstr>PowerPoint Presentation</vt:lpstr>
      <vt:lpstr>PowerPoint Presentation</vt:lpstr>
      <vt:lpstr>Fact-checking is Hard</vt:lpstr>
      <vt:lpstr>Fact-checking is Hard</vt:lpstr>
      <vt:lpstr>PolitiFact “Buffet” of Factual Claims</vt:lpstr>
      <vt:lpstr>PowerPoint Presentation</vt:lpstr>
      <vt:lpstr>Classification and Ranking by Check-worthiness</vt:lpstr>
      <vt:lpstr>Our Own CrowdFlower</vt:lpstr>
      <vt:lpstr>Ground Truth Collection</vt:lpstr>
      <vt:lpstr>PowerPoint Presentation</vt:lpstr>
      <vt:lpstr>PowerPoint Presentation</vt:lpstr>
      <vt:lpstr>LSTM-based Model for Claim Spotting</vt:lpstr>
      <vt:lpstr>Adversarially Trained LSTM</vt:lpstr>
      <vt:lpstr>Adversarially Trained LSTM</vt:lpstr>
      <vt:lpstr>ClaimBuster API</vt:lpstr>
      <vt:lpstr>PolitiFact “Buffet” of Factual Claims</vt:lpstr>
      <vt:lpstr>PowerPoint Presentation</vt:lpstr>
      <vt:lpstr>PowerPoint Presentation</vt:lpstr>
      <vt:lpstr>The First-ever End-to-end Fact-checking System</vt:lpstr>
      <vt:lpstr>PowerPoint Presentation</vt:lpstr>
      <vt:lpstr>PowerPoint Presentation</vt:lpstr>
      <vt:lpstr>Outline</vt:lpstr>
      <vt:lpstr>PowerPoint Presentation</vt:lpstr>
      <vt:lpstr>Outline</vt:lpstr>
      <vt:lpstr>PowerPoint Presentation</vt:lpstr>
      <vt:lpstr>Exceptional Fact Finding</vt:lpstr>
      <vt:lpstr>PowerPoint Presentation</vt:lpstr>
      <vt:lpstr>Fact-finding Algorithms</vt:lpstr>
      <vt:lpstr>Fact-finding Algorithms</vt:lpstr>
      <vt:lpstr>Modeling Situational Facts</vt:lpstr>
      <vt:lpstr>Modeling Situational Facts</vt:lpstr>
      <vt:lpstr>Modeling Situational Facts</vt:lpstr>
      <vt:lpstr>Outline</vt:lpstr>
      <vt:lpstr>Tackling Graph Data Usability Challenges</vt:lpstr>
      <vt:lpstr>IDIR Projects and Demos</vt:lpstr>
      <vt:lpstr>Current IDIR Students</vt:lpstr>
      <vt:lpstr>Graduated Students</vt:lpstr>
      <vt:lpstr>Collaborators on Current and Past IDIR Projects</vt:lpstr>
      <vt:lpstr>Funding Sponsors</vt:lpstr>
      <vt:lpstr>Thank you!</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472</cp:revision>
  <cp:lastPrinted>2018-09-28T18:05:19Z</cp:lastPrinted>
  <dcterms:created xsi:type="dcterms:W3CDTF">2013-10-16T17:47:49Z</dcterms:created>
  <dcterms:modified xsi:type="dcterms:W3CDTF">2019-08-29T14:20:28Z</dcterms:modified>
</cp:coreProperties>
</file>